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2"/>
  </p:sldMasterIdLst>
  <p:notesMasterIdLst>
    <p:notesMasterId r:id="rId10"/>
  </p:notesMasterIdLst>
  <p:sldIdLst>
    <p:sldId id="267" r:id="rId3"/>
    <p:sldId id="260" r:id="rId4"/>
    <p:sldId id="262" r:id="rId5"/>
    <p:sldId id="263" r:id="rId6"/>
    <p:sldId id="264" r:id="rId7"/>
    <p:sldId id="268" r:id="rId8"/>
    <p:sldId id="261" r:id="rId9"/>
  </p:sldIdLst>
  <p:sldSz cx="7559675" cy="93599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48"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B7"/>
    <a:srgbClr val="6CBF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59" autoAdjust="0"/>
    <p:restoredTop sz="96751"/>
  </p:normalViewPr>
  <p:slideViewPr>
    <p:cSldViewPr snapToGrid="0" showGuides="1">
      <p:cViewPr>
        <p:scale>
          <a:sx n="100" d="100"/>
          <a:sy n="100" d="100"/>
        </p:scale>
        <p:origin x="186" y="-1368"/>
      </p:cViewPr>
      <p:guideLst>
        <p:guide orient="horz" pos="294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BA937B-E2DF-1642-AEEB-DE0DEF46AB97}" type="datetimeFigureOut">
              <a:rPr lang="tr-TR" smtClean="0"/>
              <a:t>04.03.2026</a:t>
            </a:fld>
            <a:endParaRPr lang="tr-TR"/>
          </a:p>
        </p:txBody>
      </p:sp>
      <p:sp>
        <p:nvSpPr>
          <p:cNvPr id="4" name="Slayt Resmi Yer Tutucusu 3"/>
          <p:cNvSpPr>
            <a:spLocks noGrp="1" noRot="1" noChangeAspect="1"/>
          </p:cNvSpPr>
          <p:nvPr>
            <p:ph type="sldImg" idx="2"/>
          </p:nvPr>
        </p:nvSpPr>
        <p:spPr>
          <a:xfrm>
            <a:off x="2182813" y="1143000"/>
            <a:ext cx="2492375"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138FA2-878C-934D-882A-6B9142D45207}" type="slidenum">
              <a:rPr lang="tr-TR" smtClean="0"/>
              <a:t>‹#›</a:t>
            </a:fld>
            <a:endParaRPr lang="tr-TR"/>
          </a:p>
        </p:txBody>
      </p:sp>
    </p:spTree>
    <p:extLst>
      <p:ext uri="{BB962C8B-B14F-4D97-AF65-F5344CB8AC3E}">
        <p14:creationId xmlns:p14="http://schemas.microsoft.com/office/powerpoint/2010/main" val="499907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DC875-BBC7-813E-9045-5C936D1D98CE}"/>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ECEB2540-B85D-FB7B-ACA8-D2BC369B3C6A}"/>
              </a:ext>
            </a:extLst>
          </p:cNvPr>
          <p:cNvSpPr>
            <a:spLocks noGrp="1" noRot="1" noChangeAspect="1"/>
          </p:cNvSpPr>
          <p:nvPr>
            <p:ph type="sldImg"/>
          </p:nvPr>
        </p:nvSpPr>
        <p:spPr>
          <a:xfrm>
            <a:off x="2182813" y="1143000"/>
            <a:ext cx="2492375" cy="3086100"/>
          </a:xfrm>
        </p:spPr>
      </p:sp>
      <p:sp>
        <p:nvSpPr>
          <p:cNvPr id="3" name="Not Yer Tutucusu 2">
            <a:extLst>
              <a:ext uri="{FF2B5EF4-FFF2-40B4-BE49-F238E27FC236}">
                <a16:creationId xmlns:a16="http://schemas.microsoft.com/office/drawing/2014/main" id="{72986861-F225-3BB3-6613-C66539D9714D}"/>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A9E944B0-4E65-CDF3-DE66-0D9D8537BE65}"/>
              </a:ext>
            </a:extLst>
          </p:cNvPr>
          <p:cNvSpPr>
            <a:spLocks noGrp="1"/>
          </p:cNvSpPr>
          <p:nvPr>
            <p:ph type="sldNum" sz="quarter" idx="5"/>
          </p:nvPr>
        </p:nvSpPr>
        <p:spPr/>
        <p:txBody>
          <a:bodyPr/>
          <a:lstStyle/>
          <a:p>
            <a:fld id="{62138FA2-878C-934D-882A-6B9142D45207}" type="slidenum">
              <a:rPr lang="tr-TR" smtClean="0"/>
              <a:t>1</a:t>
            </a:fld>
            <a:endParaRPr lang="tr-TR"/>
          </a:p>
        </p:txBody>
      </p:sp>
    </p:spTree>
    <p:extLst>
      <p:ext uri="{BB962C8B-B14F-4D97-AF65-F5344CB8AC3E}">
        <p14:creationId xmlns:p14="http://schemas.microsoft.com/office/powerpoint/2010/main" val="1161023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63EBA-CBAE-78DF-F536-CA88DF171259}"/>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7E172E4A-D964-5A3B-24C1-33D16549D379}"/>
              </a:ext>
            </a:extLst>
          </p:cNvPr>
          <p:cNvSpPr>
            <a:spLocks noGrp="1" noRot="1" noChangeAspect="1"/>
          </p:cNvSpPr>
          <p:nvPr>
            <p:ph type="sldImg"/>
          </p:nvPr>
        </p:nvSpPr>
        <p:spPr>
          <a:xfrm>
            <a:off x="2182813" y="1143000"/>
            <a:ext cx="2492375" cy="3086100"/>
          </a:xfrm>
        </p:spPr>
      </p:sp>
      <p:sp>
        <p:nvSpPr>
          <p:cNvPr id="3" name="Not Yer Tutucusu 2">
            <a:extLst>
              <a:ext uri="{FF2B5EF4-FFF2-40B4-BE49-F238E27FC236}">
                <a16:creationId xmlns:a16="http://schemas.microsoft.com/office/drawing/2014/main" id="{2097BEE3-FAA5-0583-6991-CE3C11AE9C0E}"/>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C78DA2B9-162E-C767-EBE8-ED35658B1E24}"/>
              </a:ext>
            </a:extLst>
          </p:cNvPr>
          <p:cNvSpPr>
            <a:spLocks noGrp="1"/>
          </p:cNvSpPr>
          <p:nvPr>
            <p:ph type="sldNum" sz="quarter" idx="5"/>
          </p:nvPr>
        </p:nvSpPr>
        <p:spPr/>
        <p:txBody>
          <a:bodyPr/>
          <a:lstStyle/>
          <a:p>
            <a:fld id="{62138FA2-878C-934D-882A-6B9142D45207}" type="slidenum">
              <a:rPr lang="tr-TR" smtClean="0"/>
              <a:t>2</a:t>
            </a:fld>
            <a:endParaRPr lang="tr-TR"/>
          </a:p>
        </p:txBody>
      </p:sp>
    </p:spTree>
    <p:extLst>
      <p:ext uri="{BB962C8B-B14F-4D97-AF65-F5344CB8AC3E}">
        <p14:creationId xmlns:p14="http://schemas.microsoft.com/office/powerpoint/2010/main" val="1413363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63AA8-1749-0D2E-F47C-315997A2EA84}"/>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F3169DC4-949C-C246-EF6C-83C1C00A56E6}"/>
              </a:ext>
            </a:extLst>
          </p:cNvPr>
          <p:cNvSpPr>
            <a:spLocks noGrp="1" noRot="1" noChangeAspect="1"/>
          </p:cNvSpPr>
          <p:nvPr>
            <p:ph type="sldImg"/>
          </p:nvPr>
        </p:nvSpPr>
        <p:spPr>
          <a:xfrm>
            <a:off x="2182813" y="1143000"/>
            <a:ext cx="2492375" cy="3086100"/>
          </a:xfrm>
        </p:spPr>
      </p:sp>
      <p:sp>
        <p:nvSpPr>
          <p:cNvPr id="3" name="Not Yer Tutucusu 2">
            <a:extLst>
              <a:ext uri="{FF2B5EF4-FFF2-40B4-BE49-F238E27FC236}">
                <a16:creationId xmlns:a16="http://schemas.microsoft.com/office/drawing/2014/main" id="{FEBFC859-1BC2-F82A-9E7F-5CB12F869958}"/>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926E1A6F-D839-EE64-310A-7803EB49F03F}"/>
              </a:ext>
            </a:extLst>
          </p:cNvPr>
          <p:cNvSpPr>
            <a:spLocks noGrp="1"/>
          </p:cNvSpPr>
          <p:nvPr>
            <p:ph type="sldNum" sz="quarter" idx="5"/>
          </p:nvPr>
        </p:nvSpPr>
        <p:spPr/>
        <p:txBody>
          <a:bodyPr/>
          <a:lstStyle/>
          <a:p>
            <a:fld id="{62138FA2-878C-934D-882A-6B9142D45207}" type="slidenum">
              <a:rPr lang="tr-TR" smtClean="0"/>
              <a:t>3</a:t>
            </a:fld>
            <a:endParaRPr lang="tr-TR"/>
          </a:p>
        </p:txBody>
      </p:sp>
    </p:spTree>
    <p:extLst>
      <p:ext uri="{BB962C8B-B14F-4D97-AF65-F5344CB8AC3E}">
        <p14:creationId xmlns:p14="http://schemas.microsoft.com/office/powerpoint/2010/main" val="630305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808EF-4E2A-FEA8-2E2D-5E1944A67932}"/>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92D6915A-D973-156C-F73D-47B17F07A1B9}"/>
              </a:ext>
            </a:extLst>
          </p:cNvPr>
          <p:cNvSpPr>
            <a:spLocks noGrp="1" noRot="1" noChangeAspect="1"/>
          </p:cNvSpPr>
          <p:nvPr>
            <p:ph type="sldImg"/>
          </p:nvPr>
        </p:nvSpPr>
        <p:spPr>
          <a:xfrm>
            <a:off x="2182813" y="1143000"/>
            <a:ext cx="2492375" cy="3086100"/>
          </a:xfrm>
        </p:spPr>
      </p:sp>
      <p:sp>
        <p:nvSpPr>
          <p:cNvPr id="3" name="Not Yer Tutucusu 2">
            <a:extLst>
              <a:ext uri="{FF2B5EF4-FFF2-40B4-BE49-F238E27FC236}">
                <a16:creationId xmlns:a16="http://schemas.microsoft.com/office/drawing/2014/main" id="{74E4B100-8D44-FA32-9E09-80DD6EA35C2A}"/>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85F1CA7C-7ADD-3C82-80F6-51B2A295E07A}"/>
              </a:ext>
            </a:extLst>
          </p:cNvPr>
          <p:cNvSpPr>
            <a:spLocks noGrp="1"/>
          </p:cNvSpPr>
          <p:nvPr>
            <p:ph type="sldNum" sz="quarter" idx="5"/>
          </p:nvPr>
        </p:nvSpPr>
        <p:spPr/>
        <p:txBody>
          <a:bodyPr/>
          <a:lstStyle/>
          <a:p>
            <a:fld id="{62138FA2-878C-934D-882A-6B9142D45207}" type="slidenum">
              <a:rPr lang="tr-TR" smtClean="0"/>
              <a:t>4</a:t>
            </a:fld>
            <a:endParaRPr lang="tr-TR"/>
          </a:p>
        </p:txBody>
      </p:sp>
    </p:spTree>
    <p:extLst>
      <p:ext uri="{BB962C8B-B14F-4D97-AF65-F5344CB8AC3E}">
        <p14:creationId xmlns:p14="http://schemas.microsoft.com/office/powerpoint/2010/main" val="2734117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68EBE-FC3E-A8F5-8D41-2C467A0640EB}"/>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AB1AE81B-C9DC-3721-1E07-18B6E46CFF32}"/>
              </a:ext>
            </a:extLst>
          </p:cNvPr>
          <p:cNvSpPr>
            <a:spLocks noGrp="1" noRot="1" noChangeAspect="1"/>
          </p:cNvSpPr>
          <p:nvPr>
            <p:ph type="sldImg"/>
          </p:nvPr>
        </p:nvSpPr>
        <p:spPr>
          <a:xfrm>
            <a:off x="2182813" y="1143000"/>
            <a:ext cx="2492375" cy="3086100"/>
          </a:xfrm>
        </p:spPr>
      </p:sp>
      <p:sp>
        <p:nvSpPr>
          <p:cNvPr id="3" name="Not Yer Tutucusu 2">
            <a:extLst>
              <a:ext uri="{FF2B5EF4-FFF2-40B4-BE49-F238E27FC236}">
                <a16:creationId xmlns:a16="http://schemas.microsoft.com/office/drawing/2014/main" id="{4BDF523A-73CB-C0C9-294D-0ACC590C7E9E}"/>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BC633A31-6708-203E-22CA-41D73313ED8C}"/>
              </a:ext>
            </a:extLst>
          </p:cNvPr>
          <p:cNvSpPr>
            <a:spLocks noGrp="1"/>
          </p:cNvSpPr>
          <p:nvPr>
            <p:ph type="sldNum" sz="quarter" idx="5"/>
          </p:nvPr>
        </p:nvSpPr>
        <p:spPr/>
        <p:txBody>
          <a:bodyPr/>
          <a:lstStyle/>
          <a:p>
            <a:fld id="{62138FA2-878C-934D-882A-6B9142D45207}" type="slidenum">
              <a:rPr lang="tr-TR" smtClean="0"/>
              <a:t>5</a:t>
            </a:fld>
            <a:endParaRPr lang="tr-TR"/>
          </a:p>
        </p:txBody>
      </p:sp>
    </p:spTree>
    <p:extLst>
      <p:ext uri="{BB962C8B-B14F-4D97-AF65-F5344CB8AC3E}">
        <p14:creationId xmlns:p14="http://schemas.microsoft.com/office/powerpoint/2010/main" val="3996736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5AE17-60EC-3ABE-DD06-20E4CDE1DA85}"/>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C4B69271-FFCD-A6A2-F600-AC02ED3DD910}"/>
              </a:ext>
            </a:extLst>
          </p:cNvPr>
          <p:cNvSpPr>
            <a:spLocks noGrp="1" noRot="1" noChangeAspect="1"/>
          </p:cNvSpPr>
          <p:nvPr>
            <p:ph type="sldImg"/>
          </p:nvPr>
        </p:nvSpPr>
        <p:spPr>
          <a:xfrm>
            <a:off x="2182813" y="1143000"/>
            <a:ext cx="2492375" cy="3086100"/>
          </a:xfrm>
        </p:spPr>
      </p:sp>
      <p:sp>
        <p:nvSpPr>
          <p:cNvPr id="3" name="Not Yer Tutucusu 2">
            <a:extLst>
              <a:ext uri="{FF2B5EF4-FFF2-40B4-BE49-F238E27FC236}">
                <a16:creationId xmlns:a16="http://schemas.microsoft.com/office/drawing/2014/main" id="{56DB11DF-A056-2CF2-EA50-67C760C47CBD}"/>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7D39EE9D-E7F5-0BB8-599F-0C088CC3CB1C}"/>
              </a:ext>
            </a:extLst>
          </p:cNvPr>
          <p:cNvSpPr>
            <a:spLocks noGrp="1"/>
          </p:cNvSpPr>
          <p:nvPr>
            <p:ph type="sldNum" sz="quarter" idx="5"/>
          </p:nvPr>
        </p:nvSpPr>
        <p:spPr/>
        <p:txBody>
          <a:bodyPr/>
          <a:lstStyle/>
          <a:p>
            <a:fld id="{62138FA2-878C-934D-882A-6B9142D45207}" type="slidenum">
              <a:rPr lang="tr-TR" smtClean="0"/>
              <a:t>6</a:t>
            </a:fld>
            <a:endParaRPr lang="tr-TR"/>
          </a:p>
        </p:txBody>
      </p:sp>
    </p:spTree>
    <p:extLst>
      <p:ext uri="{BB962C8B-B14F-4D97-AF65-F5344CB8AC3E}">
        <p14:creationId xmlns:p14="http://schemas.microsoft.com/office/powerpoint/2010/main" val="158450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4D2FE-6B05-DA7E-F906-C09BBF1FF0C9}"/>
            </a:ext>
          </a:extLst>
        </p:cNvPr>
        <p:cNvGrpSpPr/>
        <p:nvPr/>
      </p:nvGrpSpPr>
      <p:grpSpPr>
        <a:xfrm>
          <a:off x="0" y="0"/>
          <a:ext cx="0" cy="0"/>
          <a:chOff x="0" y="0"/>
          <a:chExt cx="0" cy="0"/>
        </a:xfrm>
      </p:grpSpPr>
      <p:sp>
        <p:nvSpPr>
          <p:cNvPr id="2" name="Slayt Resmi Yer Tutucusu 1">
            <a:extLst>
              <a:ext uri="{FF2B5EF4-FFF2-40B4-BE49-F238E27FC236}">
                <a16:creationId xmlns:a16="http://schemas.microsoft.com/office/drawing/2014/main" id="{1B1D2E09-A098-C2F7-A967-0F80C3D68116}"/>
              </a:ext>
            </a:extLst>
          </p:cNvPr>
          <p:cNvSpPr>
            <a:spLocks noGrp="1" noRot="1" noChangeAspect="1"/>
          </p:cNvSpPr>
          <p:nvPr>
            <p:ph type="sldImg"/>
          </p:nvPr>
        </p:nvSpPr>
        <p:spPr>
          <a:xfrm>
            <a:off x="2182813" y="1143000"/>
            <a:ext cx="2492375" cy="3086100"/>
          </a:xfrm>
        </p:spPr>
      </p:sp>
      <p:sp>
        <p:nvSpPr>
          <p:cNvPr id="3" name="Not Yer Tutucusu 2">
            <a:extLst>
              <a:ext uri="{FF2B5EF4-FFF2-40B4-BE49-F238E27FC236}">
                <a16:creationId xmlns:a16="http://schemas.microsoft.com/office/drawing/2014/main" id="{E5375B34-6425-48D5-E7DD-1BE0CCE75EEF}"/>
              </a:ext>
            </a:extLst>
          </p:cNvPr>
          <p:cNvSpPr>
            <a:spLocks noGrp="1"/>
          </p:cNvSpPr>
          <p:nvPr>
            <p:ph type="body" idx="1"/>
          </p:nvPr>
        </p:nvSpPr>
        <p:spPr/>
        <p:txBody>
          <a:bodyPr/>
          <a:lstStyle/>
          <a:p>
            <a:endParaRPr lang="tr-TR" dirty="0"/>
          </a:p>
        </p:txBody>
      </p:sp>
      <p:sp>
        <p:nvSpPr>
          <p:cNvPr id="4" name="Slayt Numarası Yer Tutucusu 3">
            <a:extLst>
              <a:ext uri="{FF2B5EF4-FFF2-40B4-BE49-F238E27FC236}">
                <a16:creationId xmlns:a16="http://schemas.microsoft.com/office/drawing/2014/main" id="{092D45E7-1D02-DAFC-B652-655F23B955CD}"/>
              </a:ext>
            </a:extLst>
          </p:cNvPr>
          <p:cNvSpPr>
            <a:spLocks noGrp="1"/>
          </p:cNvSpPr>
          <p:nvPr>
            <p:ph type="sldNum" sz="quarter" idx="5"/>
          </p:nvPr>
        </p:nvSpPr>
        <p:spPr/>
        <p:txBody>
          <a:bodyPr/>
          <a:lstStyle/>
          <a:p>
            <a:fld id="{62138FA2-878C-934D-882A-6B9142D45207}" type="slidenum">
              <a:rPr lang="tr-TR" smtClean="0"/>
              <a:t>7</a:t>
            </a:fld>
            <a:endParaRPr lang="tr-TR"/>
          </a:p>
        </p:txBody>
      </p:sp>
    </p:spTree>
    <p:extLst>
      <p:ext uri="{BB962C8B-B14F-4D97-AF65-F5344CB8AC3E}">
        <p14:creationId xmlns:p14="http://schemas.microsoft.com/office/powerpoint/2010/main" val="2514968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531818"/>
            <a:ext cx="6425724" cy="3258632"/>
          </a:xfrm>
        </p:spPr>
        <p:txBody>
          <a:bodyPr anchor="b"/>
          <a:lstStyle>
            <a:lvl1pPr algn="ctr">
              <a:defRPr sz="4960"/>
            </a:lvl1pPr>
          </a:lstStyle>
          <a:p>
            <a:r>
              <a:rPr lang="tr-TR"/>
              <a:t>Asıl başlık stilini düzenlemek için tıklayın</a:t>
            </a:r>
            <a:endParaRPr lang="en-US" dirty="0"/>
          </a:p>
        </p:txBody>
      </p:sp>
      <p:sp>
        <p:nvSpPr>
          <p:cNvPr id="3" name="Subtitle 2"/>
          <p:cNvSpPr>
            <a:spLocks noGrp="1"/>
          </p:cNvSpPr>
          <p:nvPr>
            <p:ph type="subTitle" idx="1"/>
          </p:nvPr>
        </p:nvSpPr>
        <p:spPr>
          <a:xfrm>
            <a:off x="944960" y="4916115"/>
            <a:ext cx="5669756" cy="225980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E8A20188-66E5-E943-A649-9A7CDF37ED49}" type="datetime1">
              <a:rPr lang="tr-TR" smtClean="0"/>
              <a:t>04.03.2026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4B021E-6675-6041-A294-9788C3B9DFF8}" type="slidenum">
              <a:rPr lang="tr-TR" smtClean="0"/>
              <a:t>‹#›</a:t>
            </a:fld>
            <a:endParaRPr lang="tr-TR"/>
          </a:p>
        </p:txBody>
      </p:sp>
    </p:spTree>
    <p:extLst>
      <p:ext uri="{BB962C8B-B14F-4D97-AF65-F5344CB8AC3E}">
        <p14:creationId xmlns:p14="http://schemas.microsoft.com/office/powerpoint/2010/main" val="262213446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8A20188-66E5-E943-A649-9A7CDF37ED49}" type="datetime1">
              <a:rPr lang="tr-TR" smtClean="0"/>
              <a:t>04.03.2026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4B021E-6675-6041-A294-9788C3B9DFF8}" type="slidenum">
              <a:rPr lang="tr-TR" smtClean="0"/>
              <a:t>‹#›</a:t>
            </a:fld>
            <a:endParaRPr lang="tr-TR"/>
          </a:p>
        </p:txBody>
      </p:sp>
    </p:spTree>
    <p:extLst>
      <p:ext uri="{BB962C8B-B14F-4D97-AF65-F5344CB8AC3E}">
        <p14:creationId xmlns:p14="http://schemas.microsoft.com/office/powerpoint/2010/main" val="85933806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498328"/>
            <a:ext cx="1630055" cy="7932083"/>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519728" y="498328"/>
            <a:ext cx="4795669" cy="7932083"/>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8A20188-66E5-E943-A649-9A7CDF37ED49}" type="datetime1">
              <a:rPr lang="tr-TR" smtClean="0"/>
              <a:t>04.03.2026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4B021E-6675-6041-A294-9788C3B9DFF8}" type="slidenum">
              <a:rPr lang="tr-TR" smtClean="0"/>
              <a:t>‹#›</a:t>
            </a:fld>
            <a:endParaRPr lang="tr-TR"/>
          </a:p>
        </p:txBody>
      </p:sp>
    </p:spTree>
    <p:extLst>
      <p:ext uri="{BB962C8B-B14F-4D97-AF65-F5344CB8AC3E}">
        <p14:creationId xmlns:p14="http://schemas.microsoft.com/office/powerpoint/2010/main" val="268010079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4ABD7FF3-9848-1BF1-6FDF-3710F5B88AAA}"/>
              </a:ext>
            </a:extLst>
          </p:cNvPr>
          <p:cNvPicPr>
            <a:picLocks noChangeAspect="1"/>
          </p:cNvPicPr>
          <p:nvPr userDrawn="1"/>
        </p:nvPicPr>
        <p:blipFill>
          <a:blip r:embed="rId2"/>
          <a:stretch>
            <a:fillRect/>
          </a:stretch>
        </p:blipFill>
        <p:spPr>
          <a:xfrm>
            <a:off x="-1" y="0"/>
            <a:ext cx="7559675" cy="547556"/>
          </a:xfrm>
          <a:prstGeom prst="rect">
            <a:avLst/>
          </a:prstGeom>
        </p:spPr>
      </p:pic>
      <p:pic>
        <p:nvPicPr>
          <p:cNvPr id="8" name="Resim 7">
            <a:extLst>
              <a:ext uri="{FF2B5EF4-FFF2-40B4-BE49-F238E27FC236}">
                <a16:creationId xmlns:a16="http://schemas.microsoft.com/office/drawing/2014/main" id="{2EED085B-9FD9-26C8-B90D-C1F381C1EE84}"/>
              </a:ext>
            </a:extLst>
          </p:cNvPr>
          <p:cNvPicPr>
            <a:picLocks noChangeAspect="1"/>
          </p:cNvPicPr>
          <p:nvPr userDrawn="1"/>
        </p:nvPicPr>
        <p:blipFill>
          <a:blip r:embed="rId3"/>
          <a:stretch>
            <a:fillRect/>
          </a:stretch>
        </p:blipFill>
        <p:spPr>
          <a:xfrm>
            <a:off x="-2049" y="9017490"/>
            <a:ext cx="7559675" cy="342411"/>
          </a:xfrm>
          <a:prstGeom prst="rect">
            <a:avLst/>
          </a:prstGeom>
        </p:spPr>
      </p:pic>
      <p:sp>
        <p:nvSpPr>
          <p:cNvPr id="14" name="Title Placeholder 1">
            <a:extLst>
              <a:ext uri="{FF2B5EF4-FFF2-40B4-BE49-F238E27FC236}">
                <a16:creationId xmlns:a16="http://schemas.microsoft.com/office/drawing/2014/main" id="{460CD830-8C1F-43F7-DB09-3C4605BEFB89}"/>
              </a:ext>
            </a:extLst>
          </p:cNvPr>
          <p:cNvSpPr>
            <a:spLocks noGrp="1"/>
          </p:cNvSpPr>
          <p:nvPr>
            <p:ph type="title"/>
          </p:nvPr>
        </p:nvSpPr>
        <p:spPr>
          <a:xfrm>
            <a:off x="285540" y="141247"/>
            <a:ext cx="5755045" cy="265063"/>
          </a:xfrm>
          <a:prstGeom prst="rect">
            <a:avLst/>
          </a:prstGeom>
        </p:spPr>
        <p:txBody>
          <a:bodyPr vert="horz" lIns="91440" tIns="45720" rIns="91440" bIns="45720" rtlCol="0" anchor="t">
            <a:noAutofit/>
          </a:bodyPr>
          <a:lstStyle>
            <a:lvl1pPr>
              <a:defRPr sz="2000">
                <a:solidFill>
                  <a:schemeClr val="bg1"/>
                </a:solidFill>
                <a:latin typeface="Montserrat" pitchFamily="2" charset="0"/>
              </a:defRPr>
            </a:lvl1pPr>
          </a:lstStyle>
          <a:p>
            <a:r>
              <a:rPr lang="tr-TR" dirty="0"/>
              <a:t>Asıl başlık stilini düzenlemek için tıklayın</a:t>
            </a:r>
            <a:endParaRPr lang="en-US" dirty="0"/>
          </a:p>
        </p:txBody>
      </p:sp>
      <p:pic>
        <p:nvPicPr>
          <p:cNvPr id="3" name="Resim 2">
            <a:extLst>
              <a:ext uri="{FF2B5EF4-FFF2-40B4-BE49-F238E27FC236}">
                <a16:creationId xmlns:a16="http://schemas.microsoft.com/office/drawing/2014/main" id="{8A93388B-12E4-6928-1A3E-0867599598D3}"/>
              </a:ext>
            </a:extLst>
          </p:cNvPr>
          <p:cNvPicPr>
            <a:picLocks noChangeAspect="1"/>
          </p:cNvPicPr>
          <p:nvPr userDrawn="1"/>
        </p:nvPicPr>
        <p:blipFill>
          <a:blip r:embed="rId3"/>
          <a:stretch>
            <a:fillRect/>
          </a:stretch>
        </p:blipFill>
        <p:spPr>
          <a:xfrm>
            <a:off x="-2049" y="8833049"/>
            <a:ext cx="7559675" cy="221109"/>
          </a:xfrm>
          <a:prstGeom prst="rect">
            <a:avLst/>
          </a:prstGeom>
        </p:spPr>
      </p:pic>
      <p:graphicFrame>
        <p:nvGraphicFramePr>
          <p:cNvPr id="2" name="Tablo 1">
            <a:extLst>
              <a:ext uri="{FF2B5EF4-FFF2-40B4-BE49-F238E27FC236}">
                <a16:creationId xmlns:a16="http://schemas.microsoft.com/office/drawing/2014/main" id="{CB3CA713-4614-876D-5B52-7B349A27C7D8}"/>
              </a:ext>
            </a:extLst>
          </p:cNvPr>
          <p:cNvGraphicFramePr>
            <a:graphicFrameLocks noGrp="1"/>
          </p:cNvGraphicFramePr>
          <p:nvPr userDrawn="1">
            <p:extLst>
              <p:ext uri="{D42A27DB-BD31-4B8C-83A1-F6EECF244321}">
                <p14:modId xmlns:p14="http://schemas.microsoft.com/office/powerpoint/2010/main" val="1941507224"/>
              </p:ext>
            </p:extLst>
          </p:nvPr>
        </p:nvGraphicFramePr>
        <p:xfrm>
          <a:off x="-2" y="8867010"/>
          <a:ext cx="7559676" cy="173441"/>
        </p:xfrm>
        <a:graphic>
          <a:graphicData uri="http://schemas.openxmlformats.org/drawingml/2006/table">
            <a:tbl>
              <a:tblPr firstRow="1" bandRow="1">
                <a:tableStyleId>{5C22544A-7EE6-4342-B048-85BDC9FD1C3A}</a:tableStyleId>
              </a:tblPr>
              <a:tblGrid>
                <a:gridCol w="1158241">
                  <a:extLst>
                    <a:ext uri="{9D8B030D-6E8A-4147-A177-3AD203B41FA5}">
                      <a16:colId xmlns:a16="http://schemas.microsoft.com/office/drawing/2014/main" val="71473726"/>
                    </a:ext>
                  </a:extLst>
                </a:gridCol>
                <a:gridCol w="1059180">
                  <a:extLst>
                    <a:ext uri="{9D8B030D-6E8A-4147-A177-3AD203B41FA5}">
                      <a16:colId xmlns:a16="http://schemas.microsoft.com/office/drawing/2014/main" val="1933592630"/>
                    </a:ext>
                  </a:extLst>
                </a:gridCol>
                <a:gridCol w="2065020">
                  <a:extLst>
                    <a:ext uri="{9D8B030D-6E8A-4147-A177-3AD203B41FA5}">
                      <a16:colId xmlns:a16="http://schemas.microsoft.com/office/drawing/2014/main" val="3326778612"/>
                    </a:ext>
                  </a:extLst>
                </a:gridCol>
                <a:gridCol w="1021080">
                  <a:extLst>
                    <a:ext uri="{9D8B030D-6E8A-4147-A177-3AD203B41FA5}">
                      <a16:colId xmlns:a16="http://schemas.microsoft.com/office/drawing/2014/main" val="177107022"/>
                    </a:ext>
                  </a:extLst>
                </a:gridCol>
                <a:gridCol w="1280160">
                  <a:extLst>
                    <a:ext uri="{9D8B030D-6E8A-4147-A177-3AD203B41FA5}">
                      <a16:colId xmlns:a16="http://schemas.microsoft.com/office/drawing/2014/main" val="3911680647"/>
                    </a:ext>
                  </a:extLst>
                </a:gridCol>
                <a:gridCol w="975995">
                  <a:extLst>
                    <a:ext uri="{9D8B030D-6E8A-4147-A177-3AD203B41FA5}">
                      <a16:colId xmlns:a16="http://schemas.microsoft.com/office/drawing/2014/main" val="198892822"/>
                    </a:ext>
                  </a:extLst>
                </a:gridCol>
              </a:tblGrid>
              <a:tr h="173441">
                <a:tc>
                  <a:txBody>
                    <a:bodyPr/>
                    <a:lstStyle/>
                    <a:p>
                      <a:pPr algn="ctr"/>
                      <a:r>
                        <a:rPr lang="tr-TR" sz="600" b="0" u="none" dirty="0">
                          <a:solidFill>
                            <a:schemeClr val="bg1"/>
                          </a:solidFill>
                          <a:latin typeface="Montserrat" pitchFamily="2" charset="0"/>
                        </a:rPr>
                        <a:t>Günlük Bülten</a:t>
                      </a:r>
                    </a:p>
                  </a:txBody>
                  <a:tcPr marT="40025" marB="40025">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tr-TR" sz="600" b="0" u="none" dirty="0">
                          <a:solidFill>
                            <a:schemeClr val="bg1"/>
                          </a:solidFill>
                          <a:latin typeface="Montserrat" pitchFamily="2" charset="0"/>
                        </a:rPr>
                        <a:t>Teknik Bülten</a:t>
                      </a:r>
                    </a:p>
                  </a:txBody>
                  <a:tcPr marT="40025" marB="400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tr-TR" sz="600" b="0" u="none" dirty="0">
                          <a:solidFill>
                            <a:schemeClr val="bg1"/>
                          </a:solidFill>
                          <a:latin typeface="Montserrat" pitchFamily="2" charset="0"/>
                        </a:rPr>
                        <a:t>Uluslararası Piyasalar Bülteni</a:t>
                      </a:r>
                    </a:p>
                  </a:txBody>
                  <a:tcPr marT="40025" marB="400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tr-TR" sz="600" b="0" u="none" dirty="0">
                          <a:solidFill>
                            <a:schemeClr val="bg1"/>
                          </a:solidFill>
                          <a:latin typeface="Montserrat" pitchFamily="2" charset="0"/>
                        </a:rPr>
                        <a:t>Forex Bülten</a:t>
                      </a:r>
                    </a:p>
                  </a:txBody>
                  <a:tcPr marT="40025" marB="400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tr-TR" sz="600" b="0" u="none" dirty="0">
                          <a:solidFill>
                            <a:schemeClr val="bg1"/>
                          </a:solidFill>
                          <a:latin typeface="Montserrat" pitchFamily="2" charset="0"/>
                        </a:rPr>
                        <a:t>Varant Bülteni</a:t>
                      </a:r>
                    </a:p>
                  </a:txBody>
                  <a:tcPr marT="40025" marB="400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tr-TR" sz="600" b="0" u="none" dirty="0">
                          <a:solidFill>
                            <a:schemeClr val="bg1"/>
                          </a:solidFill>
                          <a:latin typeface="Montserrat" pitchFamily="2" charset="0"/>
                        </a:rPr>
                        <a:t>Analizler</a:t>
                      </a:r>
                    </a:p>
                  </a:txBody>
                  <a:tcPr marT="40025" marB="40025">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61527445"/>
                  </a:ext>
                </a:extLst>
              </a:tr>
            </a:tbl>
          </a:graphicData>
        </a:graphic>
      </p:graphicFrame>
      <p:pic>
        <p:nvPicPr>
          <p:cNvPr id="5" name="Resim 4">
            <a:extLst>
              <a:ext uri="{FF2B5EF4-FFF2-40B4-BE49-F238E27FC236}">
                <a16:creationId xmlns:a16="http://schemas.microsoft.com/office/drawing/2014/main" id="{EB50327B-27FD-5158-FDE7-0C220FEAEBFD}"/>
              </a:ext>
            </a:extLst>
          </p:cNvPr>
          <p:cNvPicPr>
            <a:picLocks noChangeAspect="1"/>
          </p:cNvPicPr>
          <p:nvPr userDrawn="1"/>
        </p:nvPicPr>
        <p:blipFill>
          <a:blip r:embed="rId4"/>
          <a:stretch>
            <a:fillRect/>
          </a:stretch>
        </p:blipFill>
        <p:spPr>
          <a:xfrm>
            <a:off x="974378" y="9087903"/>
            <a:ext cx="5610925" cy="221109"/>
          </a:xfrm>
          <a:prstGeom prst="rect">
            <a:avLst/>
          </a:prstGeom>
        </p:spPr>
      </p:pic>
    </p:spTree>
    <p:extLst>
      <p:ext uri="{BB962C8B-B14F-4D97-AF65-F5344CB8AC3E}">
        <p14:creationId xmlns:p14="http://schemas.microsoft.com/office/powerpoint/2010/main" val="2825373672"/>
      </p:ext>
    </p:extLst>
  </p:cSld>
  <p:clrMapOvr>
    <a:masterClrMapping/>
  </p:clrMapOvr>
  <p:extLst>
    <p:ext uri="{DCECCB84-F9BA-43D5-87BE-67443E8EF086}">
      <p15:sldGuideLst xmlns:p15="http://schemas.microsoft.com/office/powerpoint/2012/main">
        <p15:guide id="1" orient="horz" pos="2948">
          <p15:clr>
            <a:srgbClr val="FBAE40"/>
          </p15:clr>
        </p15:guide>
        <p15:guide id="2" pos="238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aşlık ve İçerik">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4ABD7FF3-9848-1BF1-6FDF-3710F5B88AAA}"/>
              </a:ext>
            </a:extLst>
          </p:cNvPr>
          <p:cNvPicPr>
            <a:picLocks noChangeAspect="1"/>
          </p:cNvPicPr>
          <p:nvPr userDrawn="1"/>
        </p:nvPicPr>
        <p:blipFill>
          <a:blip r:embed="rId2"/>
          <a:stretch>
            <a:fillRect/>
          </a:stretch>
        </p:blipFill>
        <p:spPr>
          <a:xfrm>
            <a:off x="-1" y="0"/>
            <a:ext cx="7559675" cy="547556"/>
          </a:xfrm>
          <a:prstGeom prst="rect">
            <a:avLst/>
          </a:prstGeom>
        </p:spPr>
      </p:pic>
      <p:sp>
        <p:nvSpPr>
          <p:cNvPr id="10" name="Title Placeholder 1">
            <a:extLst>
              <a:ext uri="{FF2B5EF4-FFF2-40B4-BE49-F238E27FC236}">
                <a16:creationId xmlns:a16="http://schemas.microsoft.com/office/drawing/2014/main" id="{497DC364-E57B-30E2-36A7-AEC919DD4C15}"/>
              </a:ext>
            </a:extLst>
          </p:cNvPr>
          <p:cNvSpPr>
            <a:spLocks noGrp="1"/>
          </p:cNvSpPr>
          <p:nvPr>
            <p:ph type="title"/>
          </p:nvPr>
        </p:nvSpPr>
        <p:spPr>
          <a:xfrm>
            <a:off x="285540" y="141247"/>
            <a:ext cx="5755045" cy="265063"/>
          </a:xfrm>
          <a:prstGeom prst="rect">
            <a:avLst/>
          </a:prstGeom>
        </p:spPr>
        <p:txBody>
          <a:bodyPr vert="horz" lIns="91440" tIns="45720" rIns="91440" bIns="45720" rtlCol="0" anchor="t">
            <a:noAutofit/>
          </a:bodyPr>
          <a:lstStyle>
            <a:lvl1pPr>
              <a:defRPr sz="2000">
                <a:solidFill>
                  <a:schemeClr val="bg1"/>
                </a:solidFill>
                <a:latin typeface="Montserrat" pitchFamily="2" charset="0"/>
              </a:defRPr>
            </a:lvl1pPr>
          </a:lstStyle>
          <a:p>
            <a:r>
              <a:rPr lang="tr-TR" dirty="0"/>
              <a:t>Asıl başlık stilini düzenlemek için tıklayın</a:t>
            </a:r>
            <a:endParaRPr lang="en-US" dirty="0"/>
          </a:p>
        </p:txBody>
      </p:sp>
    </p:spTree>
    <p:extLst>
      <p:ext uri="{BB962C8B-B14F-4D97-AF65-F5344CB8AC3E}">
        <p14:creationId xmlns:p14="http://schemas.microsoft.com/office/powerpoint/2010/main" val="677950052"/>
      </p:ext>
    </p:extLst>
  </p:cSld>
  <p:clrMapOvr>
    <a:masterClrMapping/>
  </p:clrMapOvr>
  <p:extLst>
    <p:ext uri="{DCECCB84-F9BA-43D5-87BE-67443E8EF086}">
      <p15:sldGuideLst xmlns:p15="http://schemas.microsoft.com/office/powerpoint/2012/main">
        <p15:guide id="1" orient="horz" pos="2948" userDrawn="1">
          <p15:clr>
            <a:srgbClr val="FBAE40"/>
          </p15:clr>
        </p15:guide>
        <p15:guide id="2" pos="238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2241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8A20188-66E5-E943-A649-9A7CDF37ED49}" type="datetime1">
              <a:rPr lang="tr-TR" smtClean="0"/>
              <a:t>04.03.2026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4B021E-6675-6041-A294-9788C3B9DFF8}" type="slidenum">
              <a:rPr lang="tr-TR" smtClean="0"/>
              <a:t>‹#›</a:t>
            </a:fld>
            <a:endParaRPr lang="tr-TR"/>
          </a:p>
        </p:txBody>
      </p:sp>
    </p:spTree>
    <p:extLst>
      <p:ext uri="{BB962C8B-B14F-4D97-AF65-F5344CB8AC3E}">
        <p14:creationId xmlns:p14="http://schemas.microsoft.com/office/powerpoint/2010/main" val="178727438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515791" y="2333478"/>
            <a:ext cx="6520220" cy="3893458"/>
          </a:xfrm>
        </p:spPr>
        <p:txBody>
          <a:bodyPr anchor="b"/>
          <a:lstStyle>
            <a:lvl1pPr>
              <a:defRPr sz="4960"/>
            </a:lvl1pPr>
          </a:lstStyle>
          <a:p>
            <a:r>
              <a:rPr lang="tr-TR"/>
              <a:t>Asıl başlık stilini düzenlemek için tıklayın</a:t>
            </a:r>
            <a:endParaRPr lang="en-US" dirty="0"/>
          </a:p>
        </p:txBody>
      </p:sp>
      <p:sp>
        <p:nvSpPr>
          <p:cNvPr id="3" name="Text Placeholder 2"/>
          <p:cNvSpPr>
            <a:spLocks noGrp="1"/>
          </p:cNvSpPr>
          <p:nvPr>
            <p:ph type="body" idx="1"/>
          </p:nvPr>
        </p:nvSpPr>
        <p:spPr>
          <a:xfrm>
            <a:off x="515791" y="6263769"/>
            <a:ext cx="6520220" cy="2047477"/>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E8A20188-66E5-E943-A649-9A7CDF37ED49}" type="datetime1">
              <a:rPr lang="tr-TR" smtClean="0"/>
              <a:t>04.03.2026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C4B021E-6675-6041-A294-9788C3B9DFF8}" type="slidenum">
              <a:rPr lang="tr-TR" smtClean="0"/>
              <a:t>‹#›</a:t>
            </a:fld>
            <a:endParaRPr lang="tr-TR"/>
          </a:p>
        </p:txBody>
      </p:sp>
    </p:spTree>
    <p:extLst>
      <p:ext uri="{BB962C8B-B14F-4D97-AF65-F5344CB8AC3E}">
        <p14:creationId xmlns:p14="http://schemas.microsoft.com/office/powerpoint/2010/main" val="203382095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519728" y="2491640"/>
            <a:ext cx="3212862" cy="593877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827085" y="2491640"/>
            <a:ext cx="3212862" cy="5938771"/>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8A20188-66E5-E943-A649-9A7CDF37ED49}" type="datetime1">
              <a:rPr lang="tr-TR" smtClean="0"/>
              <a:t>04.03.2026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C4B021E-6675-6041-A294-9788C3B9DFF8}" type="slidenum">
              <a:rPr lang="tr-TR" smtClean="0"/>
              <a:t>‹#›</a:t>
            </a:fld>
            <a:endParaRPr lang="tr-TR"/>
          </a:p>
        </p:txBody>
      </p:sp>
    </p:spTree>
    <p:extLst>
      <p:ext uri="{BB962C8B-B14F-4D97-AF65-F5344CB8AC3E}">
        <p14:creationId xmlns:p14="http://schemas.microsoft.com/office/powerpoint/2010/main" val="170733851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520712" y="498330"/>
            <a:ext cx="6520220" cy="1809148"/>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520713" y="2294476"/>
            <a:ext cx="3198096" cy="1124487"/>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tr-TR"/>
              <a:t>Asıl metin stillerini düzenlemek için tıklayın</a:t>
            </a:r>
          </a:p>
        </p:txBody>
      </p:sp>
      <p:sp>
        <p:nvSpPr>
          <p:cNvPr id="4" name="Content Placeholder 3"/>
          <p:cNvSpPr>
            <a:spLocks noGrp="1"/>
          </p:cNvSpPr>
          <p:nvPr>
            <p:ph sz="half" idx="2"/>
          </p:nvPr>
        </p:nvSpPr>
        <p:spPr>
          <a:xfrm>
            <a:off x="520713" y="3418964"/>
            <a:ext cx="3198096" cy="502878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827086" y="2294476"/>
            <a:ext cx="3213847" cy="1124487"/>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tr-TR"/>
              <a:t>Asıl metin stillerini düzenlemek için tıklayın</a:t>
            </a:r>
          </a:p>
        </p:txBody>
      </p:sp>
      <p:sp>
        <p:nvSpPr>
          <p:cNvPr id="6" name="Content Placeholder 5"/>
          <p:cNvSpPr>
            <a:spLocks noGrp="1"/>
          </p:cNvSpPr>
          <p:nvPr>
            <p:ph sz="quarter" idx="4"/>
          </p:nvPr>
        </p:nvSpPr>
        <p:spPr>
          <a:xfrm>
            <a:off x="3827086" y="3418964"/>
            <a:ext cx="3213847" cy="502878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8A20188-66E5-E943-A649-9A7CDF37ED49}" type="datetime1">
              <a:rPr lang="tr-TR" smtClean="0"/>
              <a:t>04.03.2026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C4B021E-6675-6041-A294-9788C3B9DFF8}" type="slidenum">
              <a:rPr lang="tr-TR" smtClean="0"/>
              <a:t>‹#›</a:t>
            </a:fld>
            <a:endParaRPr lang="tr-TR"/>
          </a:p>
        </p:txBody>
      </p:sp>
    </p:spTree>
    <p:extLst>
      <p:ext uri="{BB962C8B-B14F-4D97-AF65-F5344CB8AC3E}">
        <p14:creationId xmlns:p14="http://schemas.microsoft.com/office/powerpoint/2010/main" val="308319063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E8A20188-66E5-E943-A649-9A7CDF37ED49}" type="datetime1">
              <a:rPr lang="tr-TR" smtClean="0"/>
              <a:t>04.03.2026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C4B021E-6675-6041-A294-9788C3B9DFF8}" type="slidenum">
              <a:rPr lang="tr-TR" smtClean="0"/>
              <a:t>‹#›</a:t>
            </a:fld>
            <a:endParaRPr lang="tr-TR"/>
          </a:p>
        </p:txBody>
      </p:sp>
    </p:spTree>
    <p:extLst>
      <p:ext uri="{BB962C8B-B14F-4D97-AF65-F5344CB8AC3E}">
        <p14:creationId xmlns:p14="http://schemas.microsoft.com/office/powerpoint/2010/main" val="342296249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pic>
        <p:nvPicPr>
          <p:cNvPr id="5" name="Resim 4">
            <a:extLst>
              <a:ext uri="{FF2B5EF4-FFF2-40B4-BE49-F238E27FC236}">
                <a16:creationId xmlns:a16="http://schemas.microsoft.com/office/drawing/2014/main" id="{ECF4EE90-2E2C-B59E-4AB4-C4F91D5199EC}"/>
              </a:ext>
            </a:extLst>
          </p:cNvPr>
          <p:cNvPicPr>
            <a:picLocks noChangeAspect="1"/>
          </p:cNvPicPr>
          <p:nvPr userDrawn="1"/>
        </p:nvPicPr>
        <p:blipFill>
          <a:blip r:embed="rId2"/>
          <a:stretch>
            <a:fillRect/>
          </a:stretch>
        </p:blipFill>
        <p:spPr>
          <a:xfrm>
            <a:off x="-2049" y="9017490"/>
            <a:ext cx="7559675" cy="342411"/>
          </a:xfrm>
          <a:prstGeom prst="rect">
            <a:avLst/>
          </a:prstGeom>
        </p:spPr>
      </p:pic>
      <p:pic>
        <p:nvPicPr>
          <p:cNvPr id="6" name="Resim 5">
            <a:extLst>
              <a:ext uri="{FF2B5EF4-FFF2-40B4-BE49-F238E27FC236}">
                <a16:creationId xmlns:a16="http://schemas.microsoft.com/office/drawing/2014/main" id="{6C27EE73-5410-0796-0812-6CBAA56D7840}"/>
              </a:ext>
            </a:extLst>
          </p:cNvPr>
          <p:cNvPicPr>
            <a:picLocks noChangeAspect="1"/>
          </p:cNvPicPr>
          <p:nvPr userDrawn="1"/>
        </p:nvPicPr>
        <p:blipFill>
          <a:blip r:embed="rId2"/>
          <a:stretch>
            <a:fillRect/>
          </a:stretch>
        </p:blipFill>
        <p:spPr>
          <a:xfrm>
            <a:off x="-2049" y="8833049"/>
            <a:ext cx="7559675" cy="221109"/>
          </a:xfrm>
          <a:prstGeom prst="rect">
            <a:avLst/>
          </a:prstGeom>
        </p:spPr>
      </p:pic>
      <p:graphicFrame>
        <p:nvGraphicFramePr>
          <p:cNvPr id="7" name="Tablo 6">
            <a:extLst>
              <a:ext uri="{FF2B5EF4-FFF2-40B4-BE49-F238E27FC236}">
                <a16:creationId xmlns:a16="http://schemas.microsoft.com/office/drawing/2014/main" id="{A67F191F-6855-023C-047B-C4552A58F1C4}"/>
              </a:ext>
            </a:extLst>
          </p:cNvPr>
          <p:cNvGraphicFramePr>
            <a:graphicFrameLocks noGrp="1"/>
          </p:cNvGraphicFramePr>
          <p:nvPr userDrawn="1">
            <p:extLst>
              <p:ext uri="{D42A27DB-BD31-4B8C-83A1-F6EECF244321}">
                <p14:modId xmlns:p14="http://schemas.microsoft.com/office/powerpoint/2010/main" val="1948912542"/>
              </p:ext>
            </p:extLst>
          </p:nvPr>
        </p:nvGraphicFramePr>
        <p:xfrm>
          <a:off x="-2" y="8867010"/>
          <a:ext cx="7559676" cy="173440"/>
        </p:xfrm>
        <a:graphic>
          <a:graphicData uri="http://schemas.openxmlformats.org/drawingml/2006/table">
            <a:tbl>
              <a:tblPr firstRow="1" bandRow="1">
                <a:tableStyleId>{5C22544A-7EE6-4342-B048-85BDC9FD1C3A}</a:tableStyleId>
              </a:tblPr>
              <a:tblGrid>
                <a:gridCol w="1158241">
                  <a:extLst>
                    <a:ext uri="{9D8B030D-6E8A-4147-A177-3AD203B41FA5}">
                      <a16:colId xmlns:a16="http://schemas.microsoft.com/office/drawing/2014/main" val="71473726"/>
                    </a:ext>
                  </a:extLst>
                </a:gridCol>
                <a:gridCol w="1059180">
                  <a:extLst>
                    <a:ext uri="{9D8B030D-6E8A-4147-A177-3AD203B41FA5}">
                      <a16:colId xmlns:a16="http://schemas.microsoft.com/office/drawing/2014/main" val="1933592630"/>
                    </a:ext>
                  </a:extLst>
                </a:gridCol>
                <a:gridCol w="2065020">
                  <a:extLst>
                    <a:ext uri="{9D8B030D-6E8A-4147-A177-3AD203B41FA5}">
                      <a16:colId xmlns:a16="http://schemas.microsoft.com/office/drawing/2014/main" val="3326778612"/>
                    </a:ext>
                  </a:extLst>
                </a:gridCol>
                <a:gridCol w="1021080">
                  <a:extLst>
                    <a:ext uri="{9D8B030D-6E8A-4147-A177-3AD203B41FA5}">
                      <a16:colId xmlns:a16="http://schemas.microsoft.com/office/drawing/2014/main" val="177107022"/>
                    </a:ext>
                  </a:extLst>
                </a:gridCol>
                <a:gridCol w="1280160">
                  <a:extLst>
                    <a:ext uri="{9D8B030D-6E8A-4147-A177-3AD203B41FA5}">
                      <a16:colId xmlns:a16="http://schemas.microsoft.com/office/drawing/2014/main" val="3911680647"/>
                    </a:ext>
                  </a:extLst>
                </a:gridCol>
                <a:gridCol w="975995">
                  <a:extLst>
                    <a:ext uri="{9D8B030D-6E8A-4147-A177-3AD203B41FA5}">
                      <a16:colId xmlns:a16="http://schemas.microsoft.com/office/drawing/2014/main" val="198892822"/>
                    </a:ext>
                  </a:extLst>
                </a:gridCol>
              </a:tblGrid>
              <a:tr h="173441">
                <a:tc>
                  <a:txBody>
                    <a:bodyPr/>
                    <a:lstStyle/>
                    <a:p>
                      <a:pPr algn="ctr"/>
                      <a:r>
                        <a:rPr lang="tr-TR" sz="600" b="0" u="none" dirty="0">
                          <a:solidFill>
                            <a:schemeClr val="bg1"/>
                          </a:solidFill>
                          <a:latin typeface="Montserrat" pitchFamily="2" charset="0"/>
                        </a:rPr>
                        <a:t>Günlük Bülten</a:t>
                      </a:r>
                    </a:p>
                  </a:txBody>
                  <a:tcPr marT="40025" marB="40025">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tr-TR" sz="600" b="0" u="none" dirty="0">
                          <a:solidFill>
                            <a:schemeClr val="bg1"/>
                          </a:solidFill>
                          <a:latin typeface="Montserrat" pitchFamily="2" charset="0"/>
                        </a:rPr>
                        <a:t>Teknik Bülten</a:t>
                      </a:r>
                    </a:p>
                  </a:txBody>
                  <a:tcPr marT="40025" marB="400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tr-TR" sz="600" b="0" u="none" dirty="0">
                          <a:solidFill>
                            <a:schemeClr val="bg1"/>
                          </a:solidFill>
                          <a:latin typeface="Montserrat" pitchFamily="2" charset="0"/>
                        </a:rPr>
                        <a:t>Uluslararası Piyasalar Bülteni</a:t>
                      </a:r>
                    </a:p>
                  </a:txBody>
                  <a:tcPr marT="40025" marB="400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tr-TR" sz="600" b="0" u="none" dirty="0">
                          <a:solidFill>
                            <a:schemeClr val="bg1"/>
                          </a:solidFill>
                          <a:latin typeface="Montserrat" pitchFamily="2" charset="0"/>
                        </a:rPr>
                        <a:t>Forex Bülten</a:t>
                      </a:r>
                    </a:p>
                  </a:txBody>
                  <a:tcPr marT="40025" marB="400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tr-TR" sz="600" b="0" u="none" dirty="0">
                          <a:solidFill>
                            <a:schemeClr val="bg1"/>
                          </a:solidFill>
                          <a:latin typeface="Montserrat" pitchFamily="2" charset="0"/>
                        </a:rPr>
                        <a:t>Varant Bülteni</a:t>
                      </a:r>
                    </a:p>
                  </a:txBody>
                  <a:tcPr marT="40025" marB="4002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tr-TR" sz="600" b="0" u="none" dirty="0">
                          <a:solidFill>
                            <a:schemeClr val="bg1"/>
                          </a:solidFill>
                          <a:latin typeface="Montserrat" pitchFamily="2" charset="0"/>
                        </a:rPr>
                        <a:t>Analizler</a:t>
                      </a:r>
                    </a:p>
                  </a:txBody>
                  <a:tcPr marT="40025" marB="40025">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61527445"/>
                  </a:ext>
                </a:extLst>
              </a:tr>
            </a:tbl>
          </a:graphicData>
        </a:graphic>
      </p:graphicFrame>
      <p:pic>
        <p:nvPicPr>
          <p:cNvPr id="8" name="Resim 7">
            <a:extLst>
              <a:ext uri="{FF2B5EF4-FFF2-40B4-BE49-F238E27FC236}">
                <a16:creationId xmlns:a16="http://schemas.microsoft.com/office/drawing/2014/main" id="{F71C3EEA-7B04-B882-2D00-3E4126F24CB2}"/>
              </a:ext>
            </a:extLst>
          </p:cNvPr>
          <p:cNvPicPr>
            <a:picLocks noChangeAspect="1"/>
          </p:cNvPicPr>
          <p:nvPr userDrawn="1"/>
        </p:nvPicPr>
        <p:blipFill>
          <a:blip r:embed="rId3"/>
          <a:stretch>
            <a:fillRect/>
          </a:stretch>
        </p:blipFill>
        <p:spPr>
          <a:xfrm>
            <a:off x="974378" y="9087903"/>
            <a:ext cx="5610925" cy="221109"/>
          </a:xfrm>
          <a:prstGeom prst="rect">
            <a:avLst/>
          </a:prstGeom>
        </p:spPr>
      </p:pic>
    </p:spTree>
    <p:extLst>
      <p:ext uri="{BB962C8B-B14F-4D97-AF65-F5344CB8AC3E}">
        <p14:creationId xmlns:p14="http://schemas.microsoft.com/office/powerpoint/2010/main" val="2519018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20712" y="623993"/>
            <a:ext cx="2438192" cy="2183977"/>
          </a:xfrm>
        </p:spPr>
        <p:txBody>
          <a:bodyPr anchor="b"/>
          <a:lstStyle>
            <a:lvl1pPr>
              <a:defRPr sz="2645"/>
            </a:lvl1pPr>
          </a:lstStyle>
          <a:p>
            <a:r>
              <a:rPr lang="tr-TR"/>
              <a:t>Asıl başlık stilini düzenlemek için tıklayın</a:t>
            </a:r>
            <a:endParaRPr lang="en-US" dirty="0"/>
          </a:p>
        </p:txBody>
      </p:sp>
      <p:sp>
        <p:nvSpPr>
          <p:cNvPr id="3" name="Content Placeholder 2"/>
          <p:cNvSpPr>
            <a:spLocks noGrp="1"/>
          </p:cNvSpPr>
          <p:nvPr>
            <p:ph idx="1"/>
          </p:nvPr>
        </p:nvSpPr>
        <p:spPr>
          <a:xfrm>
            <a:off x="3213847" y="1347654"/>
            <a:ext cx="3827085" cy="6651596"/>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20712" y="2807970"/>
            <a:ext cx="2438192" cy="520211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8A20188-66E5-E943-A649-9A7CDF37ED49}" type="datetime1">
              <a:rPr lang="tr-TR" smtClean="0"/>
              <a:t>04.03.2026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C4B021E-6675-6041-A294-9788C3B9DFF8}" type="slidenum">
              <a:rPr lang="tr-TR" smtClean="0"/>
              <a:t>‹#›</a:t>
            </a:fld>
            <a:endParaRPr lang="tr-TR"/>
          </a:p>
        </p:txBody>
      </p:sp>
    </p:spTree>
    <p:extLst>
      <p:ext uri="{BB962C8B-B14F-4D97-AF65-F5344CB8AC3E}">
        <p14:creationId xmlns:p14="http://schemas.microsoft.com/office/powerpoint/2010/main" val="313915761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20712" y="623993"/>
            <a:ext cx="2438192" cy="2183977"/>
          </a:xfrm>
        </p:spPr>
        <p:txBody>
          <a:bodyPr anchor="b"/>
          <a:lstStyle>
            <a:lvl1pPr>
              <a:defRPr sz="2645"/>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3213847" y="1347654"/>
            <a:ext cx="3827085" cy="6651596"/>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tr-TR"/>
              <a:t>Resim eklemek için simgeye tıklayın</a:t>
            </a:r>
            <a:endParaRPr lang="en-US" dirty="0"/>
          </a:p>
        </p:txBody>
      </p:sp>
      <p:sp>
        <p:nvSpPr>
          <p:cNvPr id="4" name="Text Placeholder 3"/>
          <p:cNvSpPr>
            <a:spLocks noGrp="1"/>
          </p:cNvSpPr>
          <p:nvPr>
            <p:ph type="body" sz="half" idx="2"/>
          </p:nvPr>
        </p:nvSpPr>
        <p:spPr>
          <a:xfrm>
            <a:off x="520712" y="2807970"/>
            <a:ext cx="2438192" cy="520211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E8A20188-66E5-E943-A649-9A7CDF37ED49}" type="datetime1">
              <a:rPr lang="tr-TR" smtClean="0"/>
              <a:t>04.03.2026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C4B021E-6675-6041-A294-9788C3B9DFF8}" type="slidenum">
              <a:rPr lang="tr-TR" smtClean="0"/>
              <a:t>‹#›</a:t>
            </a:fld>
            <a:endParaRPr lang="tr-TR"/>
          </a:p>
        </p:txBody>
      </p:sp>
    </p:spTree>
    <p:extLst>
      <p:ext uri="{BB962C8B-B14F-4D97-AF65-F5344CB8AC3E}">
        <p14:creationId xmlns:p14="http://schemas.microsoft.com/office/powerpoint/2010/main" val="280289888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498330"/>
            <a:ext cx="6520220" cy="1809148"/>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519728" y="2491640"/>
            <a:ext cx="6520220" cy="5938771"/>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19728" y="8675243"/>
            <a:ext cx="1700927" cy="498328"/>
          </a:xfrm>
          <a:prstGeom prst="rect">
            <a:avLst/>
          </a:prstGeom>
        </p:spPr>
        <p:txBody>
          <a:bodyPr vert="horz" lIns="91440" tIns="45720" rIns="91440" bIns="45720" rtlCol="0" anchor="ctr"/>
          <a:lstStyle>
            <a:lvl1pPr algn="l">
              <a:defRPr sz="992">
                <a:solidFill>
                  <a:schemeClr val="tx1">
                    <a:tint val="75000"/>
                  </a:schemeClr>
                </a:solidFill>
              </a:defRPr>
            </a:lvl1pPr>
          </a:lstStyle>
          <a:p>
            <a:fld id="{E8A20188-66E5-E943-A649-9A7CDF37ED49}" type="datetime1">
              <a:rPr lang="tr-TR" smtClean="0"/>
              <a:t>04.03.2026</a:t>
            </a:fld>
            <a:endParaRPr lang="tr-TR"/>
          </a:p>
        </p:txBody>
      </p:sp>
      <p:sp>
        <p:nvSpPr>
          <p:cNvPr id="5" name="Footer Placeholder 4"/>
          <p:cNvSpPr>
            <a:spLocks noGrp="1"/>
          </p:cNvSpPr>
          <p:nvPr>
            <p:ph type="ftr" sz="quarter" idx="3"/>
          </p:nvPr>
        </p:nvSpPr>
        <p:spPr>
          <a:xfrm>
            <a:off x="2504143" y="8675243"/>
            <a:ext cx="2551390" cy="498328"/>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5339020" y="8675243"/>
            <a:ext cx="1700927" cy="498328"/>
          </a:xfrm>
          <a:prstGeom prst="rect">
            <a:avLst/>
          </a:prstGeom>
        </p:spPr>
        <p:txBody>
          <a:bodyPr vert="horz" lIns="91440" tIns="45720" rIns="91440" bIns="45720" rtlCol="0" anchor="ctr"/>
          <a:lstStyle>
            <a:lvl1pPr algn="r">
              <a:defRPr sz="992">
                <a:solidFill>
                  <a:schemeClr val="tx1">
                    <a:tint val="75000"/>
                  </a:schemeClr>
                </a:solidFill>
              </a:defRPr>
            </a:lvl1pPr>
          </a:lstStyle>
          <a:p>
            <a:fld id="{3C4B021E-6675-6041-A294-9788C3B9DFF8}" type="slidenum">
              <a:rPr lang="tr-TR" smtClean="0"/>
              <a:t>‹#›</a:t>
            </a:fld>
            <a:endParaRPr lang="tr-TR"/>
          </a:p>
        </p:txBody>
      </p:sp>
    </p:spTree>
    <p:extLst>
      <p:ext uri="{BB962C8B-B14F-4D97-AF65-F5344CB8AC3E}">
        <p14:creationId xmlns:p14="http://schemas.microsoft.com/office/powerpoint/2010/main" val="315992547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84" r:id="rId13"/>
    <p:sldLayoutId id="2147483685" r:id="rId14"/>
  </p:sldLayoutIdLst>
  <p:hf sldNum="0"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48" userDrawn="1">
          <p15:clr>
            <a:srgbClr val="F26B43"/>
          </p15:clr>
        </p15:guide>
        <p15:guide id="2" pos="23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www.infoyatirim.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F0D5A676-4105-1E2E-C1F0-B9323AF64BC3}"/>
            </a:ext>
          </a:extLst>
        </p:cNvPr>
        <p:cNvGrpSpPr/>
        <p:nvPr/>
      </p:nvGrpSpPr>
      <p:grpSpPr>
        <a:xfrm>
          <a:off x="0" y="0"/>
          <a:ext cx="0" cy="0"/>
          <a:chOff x="0" y="0"/>
          <a:chExt cx="0" cy="0"/>
        </a:xfrm>
      </p:grpSpPr>
      <p:sp>
        <p:nvSpPr>
          <p:cNvPr id="2" name="Dikdörtgen 1">
            <a:hlinkClick r:id="rId3"/>
            <a:extLst>
              <a:ext uri="{FF2B5EF4-FFF2-40B4-BE49-F238E27FC236}">
                <a16:creationId xmlns:a16="http://schemas.microsoft.com/office/drawing/2014/main" id="{D3F58091-DE79-6D11-6820-4D78522C919D}"/>
              </a:ext>
            </a:extLst>
          </p:cNvPr>
          <p:cNvSpPr/>
          <p:nvPr/>
        </p:nvSpPr>
        <p:spPr>
          <a:xfrm>
            <a:off x="0" y="9435402"/>
            <a:ext cx="1135330" cy="251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a:hlinkClick r:id="rId3"/>
            <a:extLst>
              <a:ext uri="{FF2B5EF4-FFF2-40B4-BE49-F238E27FC236}">
                <a16:creationId xmlns:a16="http://schemas.microsoft.com/office/drawing/2014/main" id="{B28E5821-8DE4-8CC1-5DB3-BDD0C9941F1E}"/>
              </a:ext>
            </a:extLst>
          </p:cNvPr>
          <p:cNvSpPr/>
          <p:nvPr/>
        </p:nvSpPr>
        <p:spPr>
          <a:xfrm>
            <a:off x="1190563" y="9435402"/>
            <a:ext cx="981906" cy="251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a:hlinkClick r:id="rId3"/>
            <a:extLst>
              <a:ext uri="{FF2B5EF4-FFF2-40B4-BE49-F238E27FC236}">
                <a16:creationId xmlns:a16="http://schemas.microsoft.com/office/drawing/2014/main" id="{C55104C6-7825-067C-F174-E8162A69B595}"/>
              </a:ext>
            </a:extLst>
          </p:cNvPr>
          <p:cNvSpPr/>
          <p:nvPr/>
        </p:nvSpPr>
        <p:spPr>
          <a:xfrm>
            <a:off x="2252249" y="9435402"/>
            <a:ext cx="2000632" cy="251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hlinkClick r:id="rId3"/>
            <a:extLst>
              <a:ext uri="{FF2B5EF4-FFF2-40B4-BE49-F238E27FC236}">
                <a16:creationId xmlns:a16="http://schemas.microsoft.com/office/drawing/2014/main" id="{36AC6FB3-53E2-0C83-A7AC-D3F86D7FB56D}"/>
              </a:ext>
            </a:extLst>
          </p:cNvPr>
          <p:cNvSpPr/>
          <p:nvPr/>
        </p:nvSpPr>
        <p:spPr>
          <a:xfrm>
            <a:off x="4301977" y="9435402"/>
            <a:ext cx="981906" cy="251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a:hlinkClick r:id="rId3"/>
            <a:extLst>
              <a:ext uri="{FF2B5EF4-FFF2-40B4-BE49-F238E27FC236}">
                <a16:creationId xmlns:a16="http://schemas.microsoft.com/office/drawing/2014/main" id="{1140787A-1D28-5276-07AC-6DD906BDFD0F}"/>
              </a:ext>
            </a:extLst>
          </p:cNvPr>
          <p:cNvSpPr/>
          <p:nvPr/>
        </p:nvSpPr>
        <p:spPr>
          <a:xfrm>
            <a:off x="5332979" y="9435402"/>
            <a:ext cx="1221244" cy="251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a:hlinkClick r:id="rId3"/>
            <a:extLst>
              <a:ext uri="{FF2B5EF4-FFF2-40B4-BE49-F238E27FC236}">
                <a16:creationId xmlns:a16="http://schemas.microsoft.com/office/drawing/2014/main" id="{D2A9C148-F2B8-5A7B-5A20-F6F939E1F118}"/>
              </a:ext>
            </a:extLst>
          </p:cNvPr>
          <p:cNvSpPr/>
          <p:nvPr/>
        </p:nvSpPr>
        <p:spPr>
          <a:xfrm>
            <a:off x="6603319" y="9435402"/>
            <a:ext cx="956356" cy="251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Başlık 1">
            <a:extLst>
              <a:ext uri="{FF2B5EF4-FFF2-40B4-BE49-F238E27FC236}">
                <a16:creationId xmlns:a16="http://schemas.microsoft.com/office/drawing/2014/main" id="{C325A67B-AFE4-6937-C87B-353C07FD15D1}"/>
              </a:ext>
            </a:extLst>
          </p:cNvPr>
          <p:cNvSpPr txBox="1">
            <a:spLocks/>
          </p:cNvSpPr>
          <p:nvPr/>
        </p:nvSpPr>
        <p:spPr>
          <a:xfrm>
            <a:off x="0" y="90153"/>
            <a:ext cx="2412000" cy="324000"/>
          </a:xfrm>
          <a:prstGeom prst="rect">
            <a:avLst/>
          </a:prstGeom>
        </p:spPr>
        <p:txBody>
          <a:bodyPr vert="horz" lIns="91440" tIns="45720" rIns="91440" bIns="45720" rtlCol="0" anchor="t">
            <a:noAutofit/>
          </a:bodyPr>
          <a:lstStyle>
            <a:lvl1pPr algn="l" defTabSz="755934" rtl="0" eaLnBrk="1" latinLnBrk="0" hangingPunct="1">
              <a:lnSpc>
                <a:spcPct val="90000"/>
              </a:lnSpc>
              <a:spcBef>
                <a:spcPct val="0"/>
              </a:spcBef>
              <a:buNone/>
              <a:defRPr sz="2000" kern="1200">
                <a:solidFill>
                  <a:schemeClr val="bg1"/>
                </a:solidFill>
                <a:latin typeface="Montserrat" pitchFamily="2" charset="0"/>
                <a:ea typeface="+mj-ea"/>
                <a:cs typeface="+mj-cs"/>
              </a:defRPr>
            </a:lvl1pPr>
          </a:lstStyle>
          <a:p>
            <a:r>
              <a:rPr lang="tr-TR" b="1" dirty="0"/>
              <a:t>FOREX BÜLTENİ</a:t>
            </a:r>
            <a:endParaRPr lang="tr-TR" sz="1400" dirty="0"/>
          </a:p>
        </p:txBody>
      </p:sp>
      <p:sp>
        <p:nvSpPr>
          <p:cNvPr id="17" name="Metin kutusu 16">
            <a:extLst>
              <a:ext uri="{FF2B5EF4-FFF2-40B4-BE49-F238E27FC236}">
                <a16:creationId xmlns:a16="http://schemas.microsoft.com/office/drawing/2014/main" id="{F2303F26-4D3E-3DAB-F40B-000DCBCBFB3C}"/>
              </a:ext>
            </a:extLst>
          </p:cNvPr>
          <p:cNvSpPr txBox="1"/>
          <p:nvPr/>
        </p:nvSpPr>
        <p:spPr>
          <a:xfrm>
            <a:off x="5409126" y="90153"/>
            <a:ext cx="1378039" cy="369332"/>
          </a:xfrm>
          <a:prstGeom prst="rect">
            <a:avLst/>
          </a:prstGeom>
          <a:noFill/>
        </p:spPr>
        <p:txBody>
          <a:bodyPr wrap="square" rtlCol="0">
            <a:spAutoFit/>
          </a:bodyPr>
          <a:lstStyle/>
          <a:p>
            <a:fld id="{99FDE133-AA70-4E00-B958-97902F922419}" type="datetime1">
              <a:rPr lang="tr-TR" smtClean="0">
                <a:solidFill>
                  <a:schemeClr val="bg1"/>
                </a:solidFill>
                <a:latin typeface="Arial" panose="020B0604020202020204" pitchFamily="34" charset="0"/>
                <a:cs typeface="Arial" panose="020B0604020202020204" pitchFamily="34" charset="0"/>
              </a:rPr>
              <a:t>04.03.2026</a:t>
            </a:fld>
            <a:endParaRPr lang="tr-TR" dirty="0">
              <a:solidFill>
                <a:schemeClr val="bg1"/>
              </a:solidFill>
              <a:latin typeface="Arial" panose="020B0604020202020204" pitchFamily="34" charset="0"/>
              <a:cs typeface="Arial" panose="020B0604020202020204" pitchFamily="34" charset="0"/>
            </a:endParaRPr>
          </a:p>
        </p:txBody>
      </p:sp>
      <p:sp>
        <p:nvSpPr>
          <p:cNvPr id="3" name="Metin kutusu 2">
            <a:extLst>
              <a:ext uri="{FF2B5EF4-FFF2-40B4-BE49-F238E27FC236}">
                <a16:creationId xmlns:a16="http://schemas.microsoft.com/office/drawing/2014/main" id="{827443E1-B9E3-4EE3-AD48-1FF6E48AE13E}"/>
              </a:ext>
            </a:extLst>
          </p:cNvPr>
          <p:cNvSpPr txBox="1"/>
          <p:nvPr/>
        </p:nvSpPr>
        <p:spPr>
          <a:xfrm>
            <a:off x="-1" y="1011999"/>
            <a:ext cx="7559675" cy="369332"/>
          </a:xfrm>
          <a:prstGeom prst="rect">
            <a:avLst/>
          </a:prstGeom>
          <a:solidFill>
            <a:srgbClr val="6CBF4A"/>
          </a:solidFill>
        </p:spPr>
        <p:txBody>
          <a:bodyPr wrap="square" rtlCol="0">
            <a:spAutoFit/>
          </a:bodyPr>
          <a:lstStyle/>
          <a:p>
            <a:r>
              <a:rPr lang="tr-TR" dirty="0">
                <a:solidFill>
                  <a:schemeClr val="bg1"/>
                </a:solidFill>
                <a:latin typeface="Arial" panose="020B0604020202020204" pitchFamily="34" charset="0"/>
                <a:cs typeface="Arial" panose="020B0604020202020204" pitchFamily="34" charset="0"/>
              </a:rPr>
              <a:t>Euro’da Dip Arayışı Sürerken, Dolar’da Güvenli Liman Talebi</a:t>
            </a:r>
          </a:p>
        </p:txBody>
      </p:sp>
      <p:sp>
        <p:nvSpPr>
          <p:cNvPr id="4" name="Metin kutusu 3">
            <a:extLst>
              <a:ext uri="{FF2B5EF4-FFF2-40B4-BE49-F238E27FC236}">
                <a16:creationId xmlns:a16="http://schemas.microsoft.com/office/drawing/2014/main" id="{BB76F1B5-E946-06AB-BE95-34BED1E407A6}"/>
              </a:ext>
            </a:extLst>
          </p:cNvPr>
          <p:cNvSpPr txBox="1"/>
          <p:nvPr/>
        </p:nvSpPr>
        <p:spPr>
          <a:xfrm>
            <a:off x="921942" y="1567486"/>
            <a:ext cx="5715797" cy="3323987"/>
          </a:xfrm>
          <a:prstGeom prst="rect">
            <a:avLst/>
          </a:prstGeom>
          <a:noFill/>
        </p:spPr>
        <p:txBody>
          <a:bodyPr wrap="square">
            <a:spAutoFit/>
          </a:bodyPr>
          <a:lstStyle/>
          <a:p>
            <a:pPr algn="just"/>
            <a:r>
              <a:rPr lang="tr-TR" sz="1400" dirty="0">
                <a:solidFill>
                  <a:schemeClr val="tx1">
                    <a:lumMod val="85000"/>
                    <a:lumOff val="15000"/>
                  </a:schemeClr>
                </a:solidFill>
                <a:latin typeface="Arial" panose="020B0604020202020204" pitchFamily="34" charset="0"/>
                <a:cs typeface="Arial" panose="020B0604020202020204" pitchFamily="34" charset="0"/>
              </a:rPr>
              <a:t>İran’da devam eden savaşla birlikte piyasada güvenli liman arayışı Dolar’a yöneldi. </a:t>
            </a:r>
            <a:r>
              <a:rPr lang="tr-TR" sz="1400" dirty="0" err="1">
                <a:solidFill>
                  <a:schemeClr val="tx1">
                    <a:lumMod val="85000"/>
                    <a:lumOff val="15000"/>
                  </a:schemeClr>
                </a:solidFill>
                <a:latin typeface="Arial" panose="020B0604020202020204" pitchFamily="34" charset="0"/>
                <a:cs typeface="Arial" panose="020B0604020202020204" pitchFamily="34" charset="0"/>
              </a:rPr>
              <a:t>DXY’deki</a:t>
            </a:r>
            <a:r>
              <a:rPr lang="tr-TR" sz="1400" dirty="0">
                <a:solidFill>
                  <a:schemeClr val="tx1">
                    <a:lumMod val="85000"/>
                    <a:lumOff val="15000"/>
                  </a:schemeClr>
                </a:solidFill>
                <a:latin typeface="Arial" panose="020B0604020202020204" pitchFamily="34" charset="0"/>
                <a:cs typeface="Arial" panose="020B0604020202020204" pitchFamily="34" charset="0"/>
              </a:rPr>
              <a:t> yükselişle birlikte altında da satış gelirken geri çekilmeye gümüş de dahil oldu ve altındaki güvenli liman talebinin bir kısmı Dolar’a yönelmiş oldu. Borsalar cephesinde ise görünüm zayıf. Özellikle Avrupa borsaları satıcılı seyrini koruyor. ABD endeksleri ise dünü %1’in üzerinde eksi ile kapattı. İran savaşının ne kadar süreceğine dair belirsizlik devam ederken Avrupa’da Fransa’nın da dahil olacağına dair haber akışı riskleri artırabilir. Buna ek olarak İran’ın bölge ülkelerdeki operasyonları da körfez savaşı riskini yukarı taşıyor. </a:t>
            </a:r>
          </a:p>
          <a:p>
            <a:pPr algn="just"/>
            <a:endParaRPr lang="tr-TR" sz="1400" dirty="0">
              <a:solidFill>
                <a:schemeClr val="tx1">
                  <a:lumMod val="85000"/>
                  <a:lumOff val="15000"/>
                </a:schemeClr>
              </a:solidFill>
              <a:latin typeface="Arial" panose="020B0604020202020204" pitchFamily="34" charset="0"/>
              <a:cs typeface="Arial" panose="020B0604020202020204" pitchFamily="34" charset="0"/>
            </a:endParaRPr>
          </a:p>
          <a:p>
            <a:pPr algn="just"/>
            <a:r>
              <a:rPr lang="tr-TR" sz="1400" dirty="0">
                <a:solidFill>
                  <a:schemeClr val="tx1">
                    <a:lumMod val="85000"/>
                    <a:lumOff val="15000"/>
                  </a:schemeClr>
                </a:solidFill>
                <a:latin typeface="Arial" panose="020B0604020202020204" pitchFamily="34" charset="0"/>
                <a:cs typeface="Arial" panose="020B0604020202020204" pitchFamily="34" charset="0"/>
              </a:rPr>
              <a:t>Veri akışında bugün Avrupa ve ABD’de hizmet PMI verilerini takip edeceğiz. Gün içerisinde ayrıca Euro Bölgesi’nde işsizlik oranı, ABD’de ADP özel sektör istihdamı, ABD ham petrol stokları ve akşam saatlerinde ise </a:t>
            </a:r>
            <a:r>
              <a:rPr lang="tr-TR" sz="1400" dirty="0" err="1">
                <a:solidFill>
                  <a:schemeClr val="tx1">
                    <a:lumMod val="85000"/>
                    <a:lumOff val="15000"/>
                  </a:schemeClr>
                </a:solidFill>
                <a:latin typeface="Arial" panose="020B0604020202020204" pitchFamily="34" charset="0"/>
                <a:cs typeface="Arial" panose="020B0604020202020204" pitchFamily="34" charset="0"/>
              </a:rPr>
              <a:t>Fed’in</a:t>
            </a:r>
            <a:r>
              <a:rPr lang="tr-TR" sz="1400" dirty="0">
                <a:solidFill>
                  <a:schemeClr val="tx1">
                    <a:lumMod val="85000"/>
                    <a:lumOff val="15000"/>
                  </a:schemeClr>
                </a:solidFill>
                <a:latin typeface="Arial" panose="020B0604020202020204" pitchFamily="34" charset="0"/>
                <a:cs typeface="Arial" panose="020B0604020202020204" pitchFamily="34" charset="0"/>
              </a:rPr>
              <a:t> yayımladığı Bej Kitap Raporu takip edilecek. </a:t>
            </a:r>
          </a:p>
        </p:txBody>
      </p:sp>
      <p:graphicFrame>
        <p:nvGraphicFramePr>
          <p:cNvPr id="11" name="Tablo 10">
            <a:extLst>
              <a:ext uri="{FF2B5EF4-FFF2-40B4-BE49-F238E27FC236}">
                <a16:creationId xmlns:a16="http://schemas.microsoft.com/office/drawing/2014/main" id="{2395AD96-3D1B-5C4B-4D82-9FBD34EA7420}"/>
              </a:ext>
            </a:extLst>
          </p:cNvPr>
          <p:cNvGraphicFramePr>
            <a:graphicFrameLocks noGrp="1"/>
          </p:cNvGraphicFramePr>
          <p:nvPr>
            <p:extLst>
              <p:ext uri="{D42A27DB-BD31-4B8C-83A1-F6EECF244321}">
                <p14:modId xmlns:p14="http://schemas.microsoft.com/office/powerpoint/2010/main" val="3177856133"/>
              </p:ext>
            </p:extLst>
          </p:nvPr>
        </p:nvGraphicFramePr>
        <p:xfrm>
          <a:off x="921937" y="4891473"/>
          <a:ext cx="5715797" cy="2600325"/>
        </p:xfrm>
        <a:graphic>
          <a:graphicData uri="http://schemas.openxmlformats.org/drawingml/2006/table">
            <a:tbl>
              <a:tblPr/>
              <a:tblGrid>
                <a:gridCol w="586236">
                  <a:extLst>
                    <a:ext uri="{9D8B030D-6E8A-4147-A177-3AD203B41FA5}">
                      <a16:colId xmlns:a16="http://schemas.microsoft.com/office/drawing/2014/main" val="473844177"/>
                    </a:ext>
                  </a:extLst>
                </a:gridCol>
                <a:gridCol w="2971149">
                  <a:extLst>
                    <a:ext uri="{9D8B030D-6E8A-4147-A177-3AD203B41FA5}">
                      <a16:colId xmlns:a16="http://schemas.microsoft.com/office/drawing/2014/main" val="1627466533"/>
                    </a:ext>
                  </a:extLst>
                </a:gridCol>
                <a:gridCol w="1079206">
                  <a:extLst>
                    <a:ext uri="{9D8B030D-6E8A-4147-A177-3AD203B41FA5}">
                      <a16:colId xmlns:a16="http://schemas.microsoft.com/office/drawing/2014/main" val="167209604"/>
                    </a:ext>
                  </a:extLst>
                </a:gridCol>
                <a:gridCol w="1079206">
                  <a:extLst>
                    <a:ext uri="{9D8B030D-6E8A-4147-A177-3AD203B41FA5}">
                      <a16:colId xmlns:a16="http://schemas.microsoft.com/office/drawing/2014/main" val="3366729718"/>
                    </a:ext>
                  </a:extLst>
                </a:gridCol>
              </a:tblGrid>
              <a:tr h="200025">
                <a:tc gridSpan="4">
                  <a:txBody>
                    <a:bodyPr/>
                    <a:lstStyle/>
                    <a:p>
                      <a:pPr algn="ctr" fontAlgn="ctr">
                        <a:buNone/>
                      </a:pPr>
                      <a:r>
                        <a:rPr lang="tr-TR" sz="1100" b="0" i="0" u="none" strike="noStrike" dirty="0">
                          <a:solidFill>
                            <a:srgbClr val="FFFFFF"/>
                          </a:solidFill>
                          <a:effectLst/>
                          <a:latin typeface="Arial" panose="020B0604020202020204" pitchFamily="34" charset="0"/>
                        </a:rPr>
                        <a:t>Günün Önemli Verileri</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CBF4A"/>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20166193"/>
                  </a:ext>
                </a:extLst>
              </a:tr>
              <a:tr h="200025">
                <a:tc>
                  <a:txBody>
                    <a:bodyPr/>
                    <a:lstStyle/>
                    <a:p>
                      <a:pPr algn="l" fontAlgn="ctr">
                        <a:buNone/>
                      </a:pPr>
                      <a:r>
                        <a:rPr lang="tr-TR" sz="1100" b="0" i="0" u="none" strike="noStrike" dirty="0">
                          <a:solidFill>
                            <a:srgbClr val="FFFFFF"/>
                          </a:solidFill>
                          <a:effectLst/>
                          <a:latin typeface="Arial" panose="020B0604020202020204" pitchFamily="34" charset="0"/>
                        </a:rPr>
                        <a:t>Saat</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solidFill>
                      <a:srgbClr val="005CB7"/>
                    </a:solidFill>
                  </a:tcPr>
                </a:tc>
                <a:tc>
                  <a:txBody>
                    <a:bodyPr/>
                    <a:lstStyle/>
                    <a:p>
                      <a:pPr algn="l" fontAlgn="ctr">
                        <a:buNone/>
                      </a:pPr>
                      <a:endParaRPr lang="tr-TR" sz="1100" b="0" i="0" u="none" strike="noStrike" dirty="0">
                        <a:solidFill>
                          <a:srgbClr val="FFFFFF"/>
                        </a:solidFill>
                        <a:effectLst/>
                        <a:latin typeface="Arial" panose="020B0604020202020204" pitchFamily="34" charset="0"/>
                      </a:endParaRPr>
                    </a:p>
                  </a:txBody>
                  <a:tcPr marL="9525" marR="9525" marT="9525" marB="0" anchor="ctr">
                    <a:lnL>
                      <a:noFill/>
                    </a:lnL>
                    <a:lnR>
                      <a:noFill/>
                    </a:lnR>
                    <a:lnT>
                      <a:noFill/>
                    </a:lnT>
                    <a:lnB>
                      <a:noFill/>
                    </a:lnB>
                    <a:solidFill>
                      <a:srgbClr val="005CB7"/>
                    </a:solidFill>
                  </a:tcPr>
                </a:tc>
                <a:tc>
                  <a:txBody>
                    <a:bodyPr/>
                    <a:lstStyle/>
                    <a:p>
                      <a:pPr algn="l" fontAlgn="ctr">
                        <a:buNone/>
                      </a:pPr>
                      <a:endParaRPr lang="tr-TR" sz="1100" b="0" i="0" u="none" strike="noStrike" dirty="0">
                        <a:solidFill>
                          <a:srgbClr val="FFFFFF"/>
                        </a:solidFill>
                        <a:effectLst/>
                        <a:latin typeface="Arial" panose="020B0604020202020204" pitchFamily="34" charset="0"/>
                      </a:endParaRPr>
                    </a:p>
                  </a:txBody>
                  <a:tcPr marL="9525" marR="9525" marT="9525" marB="0" anchor="ctr">
                    <a:lnL>
                      <a:noFill/>
                    </a:lnL>
                    <a:lnR>
                      <a:noFill/>
                    </a:lnR>
                    <a:lnT>
                      <a:noFill/>
                    </a:lnT>
                    <a:lnB>
                      <a:noFill/>
                    </a:lnB>
                    <a:solidFill>
                      <a:srgbClr val="005CB7"/>
                    </a:solidFill>
                  </a:tcPr>
                </a:tc>
                <a:tc>
                  <a:txBody>
                    <a:bodyPr/>
                    <a:lstStyle/>
                    <a:p>
                      <a:pPr algn="l" fontAlgn="ctr">
                        <a:buNone/>
                      </a:pPr>
                      <a:endParaRPr lang="tr-TR" sz="1100" b="0" i="0" u="none" strike="noStrike">
                        <a:solidFill>
                          <a:srgbClr val="FFFFFF"/>
                        </a:solidFill>
                        <a:effectLst/>
                        <a:latin typeface="Arial" panose="020B0604020202020204" pitchFamily="34" charset="0"/>
                      </a:endParaRP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005CB7"/>
                    </a:solidFill>
                  </a:tcPr>
                </a:tc>
                <a:extLst>
                  <a:ext uri="{0D108BD9-81ED-4DB2-BD59-A6C34878D82A}">
                    <a16:rowId xmlns:a16="http://schemas.microsoft.com/office/drawing/2014/main" val="2167033649"/>
                  </a:ext>
                </a:extLst>
              </a:tr>
              <a:tr h="200025">
                <a:tc>
                  <a:txBody>
                    <a:bodyPr/>
                    <a:lstStyle/>
                    <a:p>
                      <a:pPr algn="l" fontAlgn="ctr">
                        <a:buNone/>
                      </a:pPr>
                      <a:r>
                        <a:rPr lang="tr-TR" sz="1100" b="0" i="0" u="none" strike="noStrike" dirty="0">
                          <a:solidFill>
                            <a:srgbClr val="000000"/>
                          </a:solidFill>
                          <a:effectLst/>
                          <a:latin typeface="Arial" panose="020B0604020202020204" pitchFamily="34" charset="0"/>
                        </a:rPr>
                        <a:t>11:55</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solidFill>
                      <a:srgbClr val="FFFFFF"/>
                    </a:solidFill>
                  </a:tcPr>
                </a:tc>
                <a:tc>
                  <a:txBody>
                    <a:bodyPr/>
                    <a:lstStyle/>
                    <a:p>
                      <a:pPr algn="l" fontAlgn="ctr">
                        <a:buNone/>
                      </a:pPr>
                      <a:r>
                        <a:rPr lang="tr-TR" sz="1100" b="0" i="0" u="none" strike="noStrike" dirty="0">
                          <a:solidFill>
                            <a:srgbClr val="000000"/>
                          </a:solidFill>
                          <a:effectLst/>
                          <a:latin typeface="Arial" panose="020B0604020202020204" pitchFamily="34" charset="0"/>
                        </a:rPr>
                        <a:t>Almanya Hizmet PMI</a:t>
                      </a:r>
                    </a:p>
                  </a:txBody>
                  <a:tcPr marL="9525" marR="9525" marT="9525" marB="0" anchor="ctr">
                    <a:lnL>
                      <a:noFill/>
                    </a:lnL>
                    <a:lnR>
                      <a:noFill/>
                    </a:lnR>
                    <a:lnT>
                      <a:noFill/>
                    </a:lnT>
                    <a:lnB>
                      <a:noFill/>
                    </a:lnB>
                    <a:solidFill>
                      <a:srgbClr val="FFFFFF"/>
                    </a:solidFill>
                  </a:tcPr>
                </a:tc>
                <a:tc>
                  <a:txBody>
                    <a:bodyPr/>
                    <a:lstStyle/>
                    <a:p>
                      <a:pPr algn="r" fontAlgn="ctr">
                        <a:buNone/>
                      </a:pPr>
                      <a:r>
                        <a:rPr lang="tr-TR" sz="1100" b="0" i="0" u="none" strike="noStrike" dirty="0">
                          <a:solidFill>
                            <a:srgbClr val="000000"/>
                          </a:solidFill>
                          <a:effectLst/>
                          <a:latin typeface="Arial" panose="020B0604020202020204" pitchFamily="34" charset="0"/>
                        </a:rPr>
                        <a:t>53,40</a:t>
                      </a:r>
                    </a:p>
                  </a:txBody>
                  <a:tcPr marL="9525" marR="9525" marT="9525" marB="0" anchor="ctr">
                    <a:lnL>
                      <a:noFill/>
                    </a:lnL>
                    <a:lnR>
                      <a:noFill/>
                    </a:lnR>
                    <a:lnT>
                      <a:noFill/>
                    </a:lnT>
                    <a:lnB>
                      <a:noFill/>
                    </a:lnB>
                    <a:solidFill>
                      <a:srgbClr val="FFFFFF"/>
                    </a:solidFill>
                  </a:tcPr>
                </a:tc>
                <a:tc>
                  <a:txBody>
                    <a:bodyPr/>
                    <a:lstStyle/>
                    <a:p>
                      <a:pPr algn="r" fontAlgn="ctr">
                        <a:buNone/>
                      </a:pPr>
                      <a:r>
                        <a:rPr lang="tr-TR" sz="1100" b="0" i="0" u="none" strike="noStrike" dirty="0">
                          <a:solidFill>
                            <a:srgbClr val="000000"/>
                          </a:solidFill>
                          <a:effectLst/>
                          <a:latin typeface="Arial" panose="020B0604020202020204" pitchFamily="34" charset="0"/>
                        </a:rPr>
                        <a:t>53,40</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4098020631"/>
                  </a:ext>
                </a:extLst>
              </a:tr>
              <a:tr h="200025">
                <a:tc>
                  <a:txBody>
                    <a:bodyPr/>
                    <a:lstStyle/>
                    <a:p>
                      <a:pPr algn="l" fontAlgn="ctr">
                        <a:buNone/>
                      </a:pPr>
                      <a:r>
                        <a:rPr lang="tr-TR" sz="1100" b="0" i="0" u="none" strike="noStrike" dirty="0">
                          <a:solidFill>
                            <a:srgbClr val="000000"/>
                          </a:solidFill>
                          <a:effectLst/>
                          <a:latin typeface="Arial" panose="020B0604020202020204" pitchFamily="34" charset="0"/>
                        </a:rPr>
                        <a:t>12:00</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l" fontAlgn="ctr">
                        <a:buNone/>
                      </a:pPr>
                      <a:r>
                        <a:rPr lang="tr-TR" sz="1100" b="0" i="0" u="none" strike="noStrike" dirty="0">
                          <a:solidFill>
                            <a:srgbClr val="000000"/>
                          </a:solidFill>
                          <a:effectLst/>
                          <a:latin typeface="Arial" panose="020B0604020202020204" pitchFamily="34" charset="0"/>
                        </a:rPr>
                        <a:t>Euro Bölgesi Hizmet PMI</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r" fontAlgn="ctr">
                        <a:buNone/>
                      </a:pPr>
                      <a:r>
                        <a:rPr lang="tr-TR" sz="1100" b="0" i="0" u="none" strike="noStrike" dirty="0">
                          <a:solidFill>
                            <a:srgbClr val="000000"/>
                          </a:solidFill>
                          <a:effectLst/>
                          <a:latin typeface="Arial" panose="020B0604020202020204" pitchFamily="34" charset="0"/>
                        </a:rPr>
                        <a:t>51,80</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r" fontAlgn="ctr">
                        <a:buNone/>
                      </a:pPr>
                      <a:r>
                        <a:rPr lang="tr-TR" sz="1100" b="0" i="0" u="none" strike="noStrike" dirty="0">
                          <a:solidFill>
                            <a:srgbClr val="000000"/>
                          </a:solidFill>
                          <a:effectLst/>
                          <a:latin typeface="Arial" panose="020B0604020202020204" pitchFamily="34" charset="0"/>
                        </a:rPr>
                        <a:t>51,80</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7391161"/>
                  </a:ext>
                </a:extLst>
              </a:tr>
              <a:tr h="200025">
                <a:tc>
                  <a:txBody>
                    <a:bodyPr/>
                    <a:lstStyle/>
                    <a:p>
                      <a:pPr algn="l" fontAlgn="ctr">
                        <a:buNone/>
                      </a:pPr>
                      <a:r>
                        <a:rPr lang="tr-TR" sz="1100" b="0" i="0" u="none" strike="noStrike" dirty="0">
                          <a:solidFill>
                            <a:srgbClr val="000000"/>
                          </a:solidFill>
                          <a:effectLst/>
                          <a:latin typeface="Arial" panose="020B0604020202020204" pitchFamily="34" charset="0"/>
                        </a:rPr>
                        <a:t>13:00</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ctr">
                        <a:buNone/>
                      </a:pPr>
                      <a:r>
                        <a:rPr lang="tr-TR" sz="1100" b="0" i="0" u="none" strike="noStrike" dirty="0">
                          <a:solidFill>
                            <a:srgbClr val="000000"/>
                          </a:solidFill>
                          <a:effectLst/>
                          <a:latin typeface="Arial" panose="020B0604020202020204" pitchFamily="34" charset="0"/>
                        </a:rPr>
                        <a:t>Euro Bölgesi İşsizlik Oranı</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ctr">
                        <a:buNone/>
                      </a:pPr>
                      <a:r>
                        <a:rPr lang="tr-TR" sz="1100" b="0" i="0" u="none" strike="noStrike" dirty="0">
                          <a:solidFill>
                            <a:srgbClr val="000000"/>
                          </a:solidFill>
                          <a:effectLst/>
                          <a:latin typeface="Arial" panose="020B0604020202020204" pitchFamily="34" charset="0"/>
                        </a:rPr>
                        <a:t>6,20%</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ctr">
                        <a:buNone/>
                      </a:pPr>
                      <a:r>
                        <a:rPr lang="tr-TR" sz="1100" b="0" i="0" u="none" strike="noStrike" dirty="0">
                          <a:solidFill>
                            <a:srgbClr val="000000"/>
                          </a:solidFill>
                          <a:effectLst/>
                          <a:latin typeface="Arial" panose="020B0604020202020204" pitchFamily="34" charset="0"/>
                        </a:rPr>
                        <a:t>6,20%</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2417497"/>
                  </a:ext>
                </a:extLst>
              </a:tr>
              <a:tr h="200025">
                <a:tc>
                  <a:txBody>
                    <a:bodyPr/>
                    <a:lstStyle/>
                    <a:p>
                      <a:pPr algn="l" fontAlgn="ctr">
                        <a:buNone/>
                      </a:pPr>
                      <a:r>
                        <a:rPr lang="tr-TR" sz="1100" b="0" i="0" u="none" strike="noStrike" dirty="0">
                          <a:solidFill>
                            <a:srgbClr val="000000"/>
                          </a:solidFill>
                          <a:effectLst/>
                          <a:latin typeface="Arial" panose="020B0604020202020204" pitchFamily="34" charset="0"/>
                        </a:rPr>
                        <a:t>16:15</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l" fontAlgn="ctr">
                        <a:buNone/>
                      </a:pPr>
                      <a:r>
                        <a:rPr lang="tr-TR" sz="1100" b="0" i="0" u="none" strike="noStrike" dirty="0">
                          <a:solidFill>
                            <a:srgbClr val="000000"/>
                          </a:solidFill>
                          <a:effectLst/>
                          <a:latin typeface="Arial" panose="020B0604020202020204" pitchFamily="34" charset="0"/>
                        </a:rPr>
                        <a:t>ABD ADP Özel Sektör İstihdamı</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r" fontAlgn="ctr">
                        <a:buNone/>
                      </a:pPr>
                      <a:r>
                        <a:rPr lang="tr-TR" sz="1100" b="0" i="0" u="none" strike="noStrike" dirty="0">
                          <a:solidFill>
                            <a:srgbClr val="000000"/>
                          </a:solidFill>
                          <a:effectLst/>
                          <a:latin typeface="Arial" panose="020B0604020202020204" pitchFamily="34" charset="0"/>
                        </a:rPr>
                        <a:t>50 bin</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r" fontAlgn="ctr">
                        <a:buNone/>
                      </a:pPr>
                      <a:r>
                        <a:rPr lang="tr-TR" sz="1100" b="0" i="0" u="none" strike="noStrike" dirty="0">
                          <a:solidFill>
                            <a:srgbClr val="000000"/>
                          </a:solidFill>
                          <a:effectLst/>
                          <a:latin typeface="Arial" panose="020B0604020202020204" pitchFamily="34" charset="0"/>
                        </a:rPr>
                        <a:t>22 bin</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58811218"/>
                  </a:ext>
                </a:extLst>
              </a:tr>
              <a:tr h="200025">
                <a:tc>
                  <a:txBody>
                    <a:bodyPr/>
                    <a:lstStyle/>
                    <a:p>
                      <a:pPr algn="l" fontAlgn="ctr">
                        <a:buNone/>
                      </a:pPr>
                      <a:r>
                        <a:rPr lang="tr-TR" sz="1100" b="0" i="0" u="none" strike="noStrike" dirty="0">
                          <a:solidFill>
                            <a:srgbClr val="000000"/>
                          </a:solidFill>
                          <a:effectLst/>
                          <a:latin typeface="Arial" panose="020B0604020202020204" pitchFamily="34" charset="0"/>
                        </a:rPr>
                        <a:t>17:45</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ctr">
                        <a:buNone/>
                      </a:pPr>
                      <a:r>
                        <a:rPr lang="tr-TR" sz="1100" b="0" i="0" u="none" strike="noStrike" dirty="0">
                          <a:solidFill>
                            <a:srgbClr val="000000"/>
                          </a:solidFill>
                          <a:effectLst/>
                          <a:latin typeface="Arial" panose="020B0604020202020204" pitchFamily="34" charset="0"/>
                        </a:rPr>
                        <a:t>ABD Hizmet PMI</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ctr">
                        <a:buNone/>
                      </a:pPr>
                      <a:r>
                        <a:rPr lang="tr-TR" sz="1100" b="0" i="0" u="none" strike="noStrike" dirty="0">
                          <a:solidFill>
                            <a:srgbClr val="000000"/>
                          </a:solidFill>
                          <a:effectLst/>
                          <a:latin typeface="Arial" panose="020B0604020202020204" pitchFamily="34" charset="0"/>
                        </a:rPr>
                        <a:t>52,40</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ctr">
                        <a:buNone/>
                      </a:pPr>
                      <a:r>
                        <a:rPr lang="tr-TR" sz="1100" b="0" i="0" u="none" strike="noStrike" dirty="0">
                          <a:solidFill>
                            <a:srgbClr val="000000"/>
                          </a:solidFill>
                          <a:effectLst/>
                          <a:latin typeface="Arial" panose="020B0604020202020204" pitchFamily="34" charset="0"/>
                        </a:rPr>
                        <a:t>52,30</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87119182"/>
                  </a:ext>
                </a:extLst>
              </a:tr>
              <a:tr h="200025">
                <a:tc>
                  <a:txBody>
                    <a:bodyPr/>
                    <a:lstStyle/>
                    <a:p>
                      <a:pPr algn="l" fontAlgn="ctr">
                        <a:buNone/>
                      </a:pPr>
                      <a:r>
                        <a:rPr lang="tr-TR" sz="1100" b="0" i="0" u="none" strike="noStrike" dirty="0">
                          <a:solidFill>
                            <a:srgbClr val="000000"/>
                          </a:solidFill>
                          <a:effectLst/>
                          <a:latin typeface="Arial" panose="020B0604020202020204" pitchFamily="34" charset="0"/>
                        </a:rPr>
                        <a:t>18:00</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l" fontAlgn="ctr">
                        <a:buNone/>
                      </a:pPr>
                      <a:r>
                        <a:rPr lang="tr-TR" sz="1100" b="0" i="0" u="none" strike="noStrike" dirty="0">
                          <a:solidFill>
                            <a:srgbClr val="000000"/>
                          </a:solidFill>
                          <a:effectLst/>
                          <a:latin typeface="Arial" panose="020B0604020202020204" pitchFamily="34" charset="0"/>
                        </a:rPr>
                        <a:t>ABD Hizmet ISM</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r" fontAlgn="ctr">
                        <a:buNone/>
                      </a:pPr>
                      <a:r>
                        <a:rPr lang="tr-TR" sz="1100" b="0" i="0" u="none" strike="noStrike" dirty="0">
                          <a:solidFill>
                            <a:srgbClr val="000000"/>
                          </a:solidFill>
                          <a:effectLst/>
                          <a:latin typeface="Arial" panose="020B0604020202020204" pitchFamily="34" charset="0"/>
                        </a:rPr>
                        <a:t>53,50</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r" fontAlgn="ctr">
                        <a:buNone/>
                      </a:pPr>
                      <a:r>
                        <a:rPr lang="tr-TR" sz="1100" b="0" i="0" u="none" strike="noStrike" dirty="0">
                          <a:solidFill>
                            <a:srgbClr val="000000"/>
                          </a:solidFill>
                          <a:effectLst/>
                          <a:latin typeface="Arial" panose="020B0604020202020204" pitchFamily="34" charset="0"/>
                        </a:rPr>
                        <a:t>53,80</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3833559"/>
                  </a:ext>
                </a:extLst>
              </a:tr>
              <a:tr h="200025">
                <a:tc>
                  <a:txBody>
                    <a:bodyPr/>
                    <a:lstStyle/>
                    <a:p>
                      <a:pPr algn="l" fontAlgn="ctr">
                        <a:buNone/>
                      </a:pPr>
                      <a:r>
                        <a:rPr lang="tr-TR" sz="1100" b="0" i="0" u="none" strike="noStrike" dirty="0">
                          <a:solidFill>
                            <a:srgbClr val="000000"/>
                          </a:solidFill>
                          <a:effectLst/>
                          <a:latin typeface="Arial" panose="020B0604020202020204" pitchFamily="34" charset="0"/>
                        </a:rPr>
                        <a:t>18:30</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algn="l" fontAlgn="ctr">
                        <a:buNone/>
                      </a:pPr>
                      <a:r>
                        <a:rPr lang="tr-TR" sz="1100" b="0" i="0" u="none" strike="noStrike" dirty="0">
                          <a:solidFill>
                            <a:srgbClr val="000000"/>
                          </a:solidFill>
                          <a:effectLst/>
                          <a:latin typeface="Arial" panose="020B0604020202020204" pitchFamily="34" charset="0"/>
                        </a:rPr>
                        <a:t>ABD Ham Petrol Stokları</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ctr">
                        <a:buNone/>
                      </a:pPr>
                      <a:r>
                        <a:rPr lang="tr-TR" sz="1100" b="0" i="0" u="none" strike="noStrike" dirty="0">
                          <a:solidFill>
                            <a:srgbClr val="000000"/>
                          </a:solidFill>
                          <a:effectLst/>
                          <a:latin typeface="Arial" panose="020B0604020202020204" pitchFamily="34" charset="0"/>
                        </a:rPr>
                        <a:t>3,0 mn</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ctr">
                        <a:buNone/>
                      </a:pPr>
                      <a:r>
                        <a:rPr lang="tr-TR" sz="1100" b="0" i="0" u="none" strike="noStrike" dirty="0">
                          <a:solidFill>
                            <a:srgbClr val="000000"/>
                          </a:solidFill>
                          <a:effectLst/>
                          <a:latin typeface="Arial" panose="020B0604020202020204" pitchFamily="34" charset="0"/>
                        </a:rPr>
                        <a:t>16,0 mn</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7251078"/>
                  </a:ext>
                </a:extLst>
              </a:tr>
              <a:tr h="200025">
                <a:tc>
                  <a:txBody>
                    <a:bodyPr/>
                    <a:lstStyle/>
                    <a:p>
                      <a:pPr algn="l" fontAlgn="ctr">
                        <a:buNone/>
                      </a:pPr>
                      <a:r>
                        <a:rPr lang="tr-TR" sz="1100" b="0" i="0" u="none" strike="noStrike" dirty="0">
                          <a:solidFill>
                            <a:srgbClr val="000000"/>
                          </a:solidFill>
                          <a:effectLst/>
                          <a:latin typeface="Arial" panose="020B0604020202020204" pitchFamily="34" charset="0"/>
                        </a:rPr>
                        <a:t>22:00</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l" fontAlgn="ctr">
                        <a:buNone/>
                      </a:pPr>
                      <a:r>
                        <a:rPr lang="tr-TR" sz="1100" b="0" i="0" u="none" strike="noStrike" dirty="0">
                          <a:solidFill>
                            <a:srgbClr val="000000"/>
                          </a:solidFill>
                          <a:effectLst/>
                          <a:latin typeface="Arial" panose="020B0604020202020204" pitchFamily="34" charset="0"/>
                        </a:rPr>
                        <a:t>ABD Fed Bej Kitap Raporu</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r" fontAlgn="ctr">
                        <a:buNone/>
                      </a:pPr>
                      <a:endParaRPr lang="tr-TR" sz="11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r" fontAlgn="ctr">
                        <a:buNone/>
                      </a:pPr>
                      <a:endParaRPr lang="tr-TR" sz="1100" b="0" i="0" u="none" strike="noStrike" dirty="0">
                        <a:solidFill>
                          <a:srgbClr val="000000"/>
                        </a:solidFill>
                        <a:effectLst/>
                        <a:latin typeface="Arial" panose="020B0604020202020204" pitchFamily="34" charset="0"/>
                      </a:endParaRP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7872871"/>
                  </a:ext>
                </a:extLst>
              </a:tr>
              <a:tr h="200025">
                <a:tc>
                  <a:txBody>
                    <a:bodyPr/>
                    <a:lstStyle/>
                    <a:p>
                      <a:pPr algn="l" fontAlgn="ctr">
                        <a:buNone/>
                      </a:pPr>
                      <a:endParaRPr lang="tr-TR" sz="11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l" fontAlgn="ctr">
                        <a:buNone/>
                      </a:pPr>
                      <a:endParaRPr lang="tr-TR" sz="11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r" fontAlgn="ctr">
                        <a:buNone/>
                      </a:pPr>
                      <a:endParaRPr lang="tr-TR" sz="11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95000"/>
                      </a:schemeClr>
                    </a:solidFill>
                  </a:tcPr>
                </a:tc>
                <a:tc>
                  <a:txBody>
                    <a:bodyPr/>
                    <a:lstStyle/>
                    <a:p>
                      <a:pPr algn="r" fontAlgn="ctr">
                        <a:buNone/>
                      </a:pPr>
                      <a:endParaRPr lang="tr-TR" sz="1100" b="0" i="0" u="none" strike="noStrike" dirty="0">
                        <a:solidFill>
                          <a:srgbClr val="000000"/>
                        </a:solidFill>
                        <a:effectLst/>
                        <a:latin typeface="Arial" panose="020B0604020202020204" pitchFamily="34" charset="0"/>
                      </a:endParaRPr>
                    </a:p>
                  </a:txBody>
                  <a:tcPr marL="9525" marR="9525" marT="9525" marB="0"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82313581"/>
                  </a:ext>
                </a:extLst>
              </a:tr>
              <a:tr h="200025">
                <a:tc>
                  <a:txBody>
                    <a:bodyPr/>
                    <a:lstStyle/>
                    <a:p>
                      <a:pPr algn="l" fontAlgn="ctr">
                        <a:buNone/>
                      </a:pPr>
                      <a:endParaRPr lang="tr-TR" sz="11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buNone/>
                      </a:pPr>
                      <a:endParaRPr lang="tr-TR" sz="11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buNone/>
                      </a:pPr>
                      <a:endParaRPr lang="tr-TR" sz="1100" b="0" i="0" u="none" strike="noStrike" dirty="0">
                        <a:solidFill>
                          <a:srgbClr val="000000"/>
                        </a:solidFill>
                        <a:effectLst/>
                        <a:latin typeface="Arial" panose="020B0604020202020204" pitchFamily="34" charset="0"/>
                      </a:endParaRPr>
                    </a:p>
                  </a:txBody>
                  <a:tcPr marL="9525" marR="9525" marT="9525"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r" fontAlgn="ctr">
                        <a:buNone/>
                      </a:pPr>
                      <a:endParaRPr lang="tr-TR" sz="1100" b="0" i="0" u="none" strike="noStrike" dirty="0">
                        <a:solidFill>
                          <a:srgbClr val="000000"/>
                        </a:solidFill>
                        <a:effectLst/>
                        <a:latin typeface="Arial" panose="020B0604020202020204" pitchFamily="34" charset="0"/>
                      </a:endParaRPr>
                    </a:p>
                  </a:txBody>
                  <a:tcPr marL="9525" marR="9525" marT="9525" marB="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7214662"/>
                  </a:ext>
                </a:extLst>
              </a:tr>
              <a:tr h="200025">
                <a:tc>
                  <a:txBody>
                    <a:bodyPr/>
                    <a:lstStyle/>
                    <a:p>
                      <a:pPr algn="l" fontAlgn="ctr">
                        <a:buNone/>
                      </a:pPr>
                      <a:endParaRPr lang="tr-TR" sz="1100" b="0"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gridSpan="2">
                  <a:txBody>
                    <a:bodyPr/>
                    <a:lstStyle/>
                    <a:p>
                      <a:pPr algn="l" fontAlgn="ctr">
                        <a:buNone/>
                      </a:pPr>
                      <a:endParaRPr lang="tr-TR" sz="1100" b="0" i="0" u="none" strike="noStrike" dirty="0">
                        <a:solidFill>
                          <a:srgbClr val="000000"/>
                        </a:solidFill>
                        <a:effectLst/>
                        <a:latin typeface="Arial" panose="020B0604020202020204" pitchFamily="34" charset="0"/>
                      </a:endParaRPr>
                    </a:p>
                  </a:txBody>
                  <a:tcPr marL="9525" marR="9525" marT="9525"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c hMerge="1">
                  <a:txBody>
                    <a:bodyPr/>
                    <a:lstStyle/>
                    <a:p>
                      <a:endParaRPr lang="tr-TR"/>
                    </a:p>
                  </a:txBody>
                  <a:tcPr/>
                </a:tc>
                <a:tc>
                  <a:txBody>
                    <a:bodyPr/>
                    <a:lstStyle/>
                    <a:p>
                      <a:pPr algn="l" fontAlgn="ctr">
                        <a:buNone/>
                      </a:pPr>
                      <a:endParaRPr lang="tr-TR" sz="1100" b="0" i="0" u="none" strike="noStrike" dirty="0">
                        <a:solidFill>
                          <a:srgbClr val="000000"/>
                        </a:solidFill>
                        <a:effectLst/>
                        <a:latin typeface="Arial" panose="020B0604020202020204" pitchFamily="34" charset="0"/>
                      </a:endParaRPr>
                    </a:p>
                  </a:txBody>
                  <a:tcPr marL="9525"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21295573"/>
                  </a:ext>
                </a:extLst>
              </a:tr>
            </a:tbl>
          </a:graphicData>
        </a:graphic>
      </p:graphicFrame>
    </p:spTree>
    <p:extLst>
      <p:ext uri="{BB962C8B-B14F-4D97-AF65-F5344CB8AC3E}">
        <p14:creationId xmlns:p14="http://schemas.microsoft.com/office/powerpoint/2010/main" val="3088291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A267E290-DE5E-3FE5-A8CC-B20288124879}"/>
            </a:ext>
          </a:extLst>
        </p:cNvPr>
        <p:cNvGrpSpPr/>
        <p:nvPr/>
      </p:nvGrpSpPr>
      <p:grpSpPr>
        <a:xfrm>
          <a:off x="0" y="0"/>
          <a:ext cx="0" cy="0"/>
          <a:chOff x="0" y="0"/>
          <a:chExt cx="0" cy="0"/>
        </a:xfrm>
      </p:grpSpPr>
      <p:sp>
        <p:nvSpPr>
          <p:cNvPr id="2" name="Dikdörtgen 1">
            <a:hlinkClick r:id="rId3"/>
            <a:extLst>
              <a:ext uri="{FF2B5EF4-FFF2-40B4-BE49-F238E27FC236}">
                <a16:creationId xmlns:a16="http://schemas.microsoft.com/office/drawing/2014/main" id="{97668173-A31D-19DB-B0A6-86FB715529B5}"/>
              </a:ext>
            </a:extLst>
          </p:cNvPr>
          <p:cNvSpPr/>
          <p:nvPr/>
        </p:nvSpPr>
        <p:spPr>
          <a:xfrm>
            <a:off x="0" y="9435402"/>
            <a:ext cx="1135330" cy="251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a:hlinkClick r:id="rId3"/>
            <a:extLst>
              <a:ext uri="{FF2B5EF4-FFF2-40B4-BE49-F238E27FC236}">
                <a16:creationId xmlns:a16="http://schemas.microsoft.com/office/drawing/2014/main" id="{4058A280-8263-FFDB-9ADF-4902846BBD91}"/>
              </a:ext>
            </a:extLst>
          </p:cNvPr>
          <p:cNvSpPr/>
          <p:nvPr/>
        </p:nvSpPr>
        <p:spPr>
          <a:xfrm>
            <a:off x="1190563" y="9435402"/>
            <a:ext cx="981906" cy="251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a:hlinkClick r:id="rId3"/>
            <a:extLst>
              <a:ext uri="{FF2B5EF4-FFF2-40B4-BE49-F238E27FC236}">
                <a16:creationId xmlns:a16="http://schemas.microsoft.com/office/drawing/2014/main" id="{FEEBDEF8-9326-DD86-EFBD-A6853FDB0D6F}"/>
              </a:ext>
            </a:extLst>
          </p:cNvPr>
          <p:cNvSpPr/>
          <p:nvPr/>
        </p:nvSpPr>
        <p:spPr>
          <a:xfrm>
            <a:off x="2252249" y="9435402"/>
            <a:ext cx="2000632" cy="251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hlinkClick r:id="rId3"/>
            <a:extLst>
              <a:ext uri="{FF2B5EF4-FFF2-40B4-BE49-F238E27FC236}">
                <a16:creationId xmlns:a16="http://schemas.microsoft.com/office/drawing/2014/main" id="{5ED15B57-3CA6-8CCF-915E-F87F5AE72800}"/>
              </a:ext>
            </a:extLst>
          </p:cNvPr>
          <p:cNvSpPr/>
          <p:nvPr/>
        </p:nvSpPr>
        <p:spPr>
          <a:xfrm>
            <a:off x="4301977" y="9435402"/>
            <a:ext cx="981906" cy="251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a:hlinkClick r:id="rId3"/>
            <a:extLst>
              <a:ext uri="{FF2B5EF4-FFF2-40B4-BE49-F238E27FC236}">
                <a16:creationId xmlns:a16="http://schemas.microsoft.com/office/drawing/2014/main" id="{6CB67632-426A-759E-F91F-3F5EEF2816B3}"/>
              </a:ext>
            </a:extLst>
          </p:cNvPr>
          <p:cNvSpPr/>
          <p:nvPr/>
        </p:nvSpPr>
        <p:spPr>
          <a:xfrm>
            <a:off x="5332979" y="9435402"/>
            <a:ext cx="1221244" cy="251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a:hlinkClick r:id="rId3"/>
            <a:extLst>
              <a:ext uri="{FF2B5EF4-FFF2-40B4-BE49-F238E27FC236}">
                <a16:creationId xmlns:a16="http://schemas.microsoft.com/office/drawing/2014/main" id="{EC41F00F-3FFF-863E-A978-023FC4FC43AF}"/>
              </a:ext>
            </a:extLst>
          </p:cNvPr>
          <p:cNvSpPr/>
          <p:nvPr/>
        </p:nvSpPr>
        <p:spPr>
          <a:xfrm>
            <a:off x="6603319" y="9435402"/>
            <a:ext cx="956356" cy="251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Başlık 1">
            <a:extLst>
              <a:ext uri="{FF2B5EF4-FFF2-40B4-BE49-F238E27FC236}">
                <a16:creationId xmlns:a16="http://schemas.microsoft.com/office/drawing/2014/main" id="{835CC25D-B7DE-9E58-AE1A-EA65B0AC7355}"/>
              </a:ext>
            </a:extLst>
          </p:cNvPr>
          <p:cNvSpPr txBox="1">
            <a:spLocks/>
          </p:cNvSpPr>
          <p:nvPr/>
        </p:nvSpPr>
        <p:spPr>
          <a:xfrm>
            <a:off x="0" y="90153"/>
            <a:ext cx="2412000" cy="324000"/>
          </a:xfrm>
          <a:prstGeom prst="rect">
            <a:avLst/>
          </a:prstGeom>
        </p:spPr>
        <p:txBody>
          <a:bodyPr vert="horz" lIns="91440" tIns="45720" rIns="91440" bIns="45720" rtlCol="0" anchor="t">
            <a:noAutofit/>
          </a:bodyPr>
          <a:lstStyle>
            <a:lvl1pPr algn="l" defTabSz="755934" rtl="0" eaLnBrk="1" latinLnBrk="0" hangingPunct="1">
              <a:lnSpc>
                <a:spcPct val="90000"/>
              </a:lnSpc>
              <a:spcBef>
                <a:spcPct val="0"/>
              </a:spcBef>
              <a:buNone/>
              <a:defRPr sz="2000" kern="1200">
                <a:solidFill>
                  <a:schemeClr val="bg1"/>
                </a:solidFill>
                <a:latin typeface="Montserrat" pitchFamily="2" charset="0"/>
                <a:ea typeface="+mj-ea"/>
                <a:cs typeface="+mj-cs"/>
              </a:defRPr>
            </a:lvl1pPr>
          </a:lstStyle>
          <a:p>
            <a:r>
              <a:rPr lang="tr-TR" b="1" dirty="0"/>
              <a:t>FOREX BÜLTENİ</a:t>
            </a:r>
            <a:endParaRPr lang="tr-TR" sz="1400" dirty="0"/>
          </a:p>
        </p:txBody>
      </p:sp>
      <p:sp>
        <p:nvSpPr>
          <p:cNvPr id="17" name="Metin kutusu 16">
            <a:extLst>
              <a:ext uri="{FF2B5EF4-FFF2-40B4-BE49-F238E27FC236}">
                <a16:creationId xmlns:a16="http://schemas.microsoft.com/office/drawing/2014/main" id="{55646735-A3E3-B5F0-8F7C-8E7F16DAEC40}"/>
              </a:ext>
            </a:extLst>
          </p:cNvPr>
          <p:cNvSpPr txBox="1"/>
          <p:nvPr/>
        </p:nvSpPr>
        <p:spPr>
          <a:xfrm>
            <a:off x="5409126" y="90153"/>
            <a:ext cx="1378039" cy="369332"/>
          </a:xfrm>
          <a:prstGeom prst="rect">
            <a:avLst/>
          </a:prstGeom>
          <a:noFill/>
        </p:spPr>
        <p:txBody>
          <a:bodyPr wrap="square" rtlCol="0">
            <a:spAutoFit/>
          </a:bodyPr>
          <a:lstStyle/>
          <a:p>
            <a:fld id="{99FDE133-AA70-4E00-B958-97902F922419}" type="datetime1">
              <a:rPr lang="tr-TR" smtClean="0">
                <a:solidFill>
                  <a:schemeClr val="bg1"/>
                </a:solidFill>
                <a:latin typeface="Arial" panose="020B0604020202020204" pitchFamily="34" charset="0"/>
                <a:cs typeface="Arial" panose="020B0604020202020204" pitchFamily="34" charset="0"/>
              </a:rPr>
              <a:t>04.03.2026</a:t>
            </a:fld>
            <a:endParaRPr lang="tr-TR" dirty="0">
              <a:solidFill>
                <a:schemeClr val="bg1"/>
              </a:solidFill>
              <a:latin typeface="Arial" panose="020B0604020202020204" pitchFamily="34" charset="0"/>
              <a:cs typeface="Arial" panose="020B0604020202020204" pitchFamily="34" charset="0"/>
            </a:endParaRPr>
          </a:p>
        </p:txBody>
      </p:sp>
      <p:sp>
        <p:nvSpPr>
          <p:cNvPr id="24" name="Metin kutusu 23">
            <a:extLst>
              <a:ext uri="{FF2B5EF4-FFF2-40B4-BE49-F238E27FC236}">
                <a16:creationId xmlns:a16="http://schemas.microsoft.com/office/drawing/2014/main" id="{03529B97-2F97-A4A4-565C-8CB60269EBA3}"/>
              </a:ext>
            </a:extLst>
          </p:cNvPr>
          <p:cNvSpPr txBox="1"/>
          <p:nvPr/>
        </p:nvSpPr>
        <p:spPr>
          <a:xfrm>
            <a:off x="0" y="5472000"/>
            <a:ext cx="7559675" cy="360000"/>
          </a:xfrm>
          <a:prstGeom prst="rect">
            <a:avLst/>
          </a:prstGeom>
          <a:solidFill>
            <a:srgbClr val="6CBF4A"/>
          </a:solidFill>
        </p:spPr>
        <p:txBody>
          <a:bodyPr wrap="square" rtlCol="0">
            <a:spAutoFit/>
          </a:bodyPr>
          <a:lstStyle/>
          <a:p>
            <a:r>
              <a:rPr lang="tr-TR" dirty="0">
                <a:solidFill>
                  <a:schemeClr val="bg1"/>
                </a:solidFill>
              </a:rPr>
              <a:t>EURUSD</a:t>
            </a:r>
          </a:p>
        </p:txBody>
      </p:sp>
      <p:sp>
        <p:nvSpPr>
          <p:cNvPr id="25" name="Metin kutusu 24">
            <a:extLst>
              <a:ext uri="{FF2B5EF4-FFF2-40B4-BE49-F238E27FC236}">
                <a16:creationId xmlns:a16="http://schemas.microsoft.com/office/drawing/2014/main" id="{9A92A599-1C27-B1B4-ABF6-A7E3D2DF9C46}"/>
              </a:ext>
            </a:extLst>
          </p:cNvPr>
          <p:cNvSpPr txBox="1"/>
          <p:nvPr/>
        </p:nvSpPr>
        <p:spPr>
          <a:xfrm>
            <a:off x="936000" y="5940000"/>
            <a:ext cx="5724000" cy="2031325"/>
          </a:xfrm>
          <a:prstGeom prst="rect">
            <a:avLst/>
          </a:prstGeom>
          <a:noFill/>
          <a:ln>
            <a:noFill/>
          </a:ln>
          <a:effectLst>
            <a:softEdge rad="0"/>
          </a:effectLst>
        </p:spPr>
        <p:txBody>
          <a:bodyPr wrap="square">
            <a:spAutoFit/>
          </a:bodyPr>
          <a:lstStyle/>
          <a:p>
            <a:pPr algn="just"/>
            <a:r>
              <a:rPr lang="tr-TR" sz="1400" dirty="0">
                <a:solidFill>
                  <a:schemeClr val="tx1">
                    <a:lumMod val="85000"/>
                    <a:lumOff val="15000"/>
                  </a:schemeClr>
                </a:solidFill>
                <a:latin typeface="Arial" panose="020B0604020202020204" pitchFamily="34" charset="0"/>
                <a:cs typeface="Arial" panose="020B0604020202020204" pitchFamily="34" charset="0"/>
              </a:rPr>
              <a:t>İran’daki savaştan en çok etkilenen ülke gruplarından birinin Avrupa olması Euro’yu aşağı çekiyor. Avrupa’da doğalgaz fiyatlarının yükselmesi büyüme dinamiklerini baskılıyor. Bu da Euro için negatif olan bir diğer etken olmakta. Bugün Avrupa ve ABD’de hizmet sektörü PMI verilerini takip edeceğiz. </a:t>
            </a:r>
          </a:p>
          <a:p>
            <a:pPr algn="just"/>
            <a:endParaRPr lang="tr-TR" sz="1400" dirty="0">
              <a:solidFill>
                <a:schemeClr val="tx1">
                  <a:lumMod val="85000"/>
                  <a:lumOff val="15000"/>
                </a:schemeClr>
              </a:solidFill>
              <a:latin typeface="Arial" panose="020B0604020202020204" pitchFamily="34" charset="0"/>
              <a:cs typeface="Arial" panose="020B0604020202020204" pitchFamily="34" charset="0"/>
            </a:endParaRPr>
          </a:p>
          <a:p>
            <a:pPr algn="just"/>
            <a:r>
              <a:rPr lang="tr-TR" sz="1400" dirty="0">
                <a:solidFill>
                  <a:schemeClr val="tx1">
                    <a:lumMod val="85000"/>
                    <a:lumOff val="15000"/>
                  </a:schemeClr>
                </a:solidFill>
                <a:latin typeface="Arial" panose="020B0604020202020204" pitchFamily="34" charset="0"/>
                <a:cs typeface="Arial" panose="020B0604020202020204" pitchFamily="34" charset="0"/>
              </a:rPr>
              <a:t>Teknik olarak 1,1580 desteğine kadar gerileyen EURUSD paritesinde bu bölge üzerindeki tutunma olası tepki alımları açısından önemli olacaktır. Yükselişte ise 1,1625 direnç olarak takip edilebilir. </a:t>
            </a:r>
          </a:p>
        </p:txBody>
      </p:sp>
      <p:graphicFrame>
        <p:nvGraphicFramePr>
          <p:cNvPr id="26" name="Tablo 25">
            <a:extLst>
              <a:ext uri="{FF2B5EF4-FFF2-40B4-BE49-F238E27FC236}">
                <a16:creationId xmlns:a16="http://schemas.microsoft.com/office/drawing/2014/main" id="{CD5D678E-A267-6F24-7CB3-F02469CBEBDF}"/>
              </a:ext>
            </a:extLst>
          </p:cNvPr>
          <p:cNvGraphicFramePr>
            <a:graphicFrameLocks noGrp="1"/>
          </p:cNvGraphicFramePr>
          <p:nvPr>
            <p:extLst>
              <p:ext uri="{D42A27DB-BD31-4B8C-83A1-F6EECF244321}">
                <p14:modId xmlns:p14="http://schemas.microsoft.com/office/powerpoint/2010/main" val="134437500"/>
              </p:ext>
            </p:extLst>
          </p:nvPr>
        </p:nvGraphicFramePr>
        <p:xfrm>
          <a:off x="936000" y="8138937"/>
          <a:ext cx="3526236" cy="581760"/>
        </p:xfrm>
        <a:graphic>
          <a:graphicData uri="http://schemas.openxmlformats.org/drawingml/2006/table">
            <a:tbl>
              <a:tblPr/>
              <a:tblGrid>
                <a:gridCol w="798393">
                  <a:extLst>
                    <a:ext uri="{9D8B030D-6E8A-4147-A177-3AD203B41FA5}">
                      <a16:colId xmlns:a16="http://schemas.microsoft.com/office/drawing/2014/main" val="242911310"/>
                    </a:ext>
                  </a:extLst>
                </a:gridCol>
                <a:gridCol w="798393">
                  <a:extLst>
                    <a:ext uri="{9D8B030D-6E8A-4147-A177-3AD203B41FA5}">
                      <a16:colId xmlns:a16="http://schemas.microsoft.com/office/drawing/2014/main" val="2304024744"/>
                    </a:ext>
                  </a:extLst>
                </a:gridCol>
                <a:gridCol w="332664">
                  <a:extLst>
                    <a:ext uri="{9D8B030D-6E8A-4147-A177-3AD203B41FA5}">
                      <a16:colId xmlns:a16="http://schemas.microsoft.com/office/drawing/2014/main" val="765501142"/>
                    </a:ext>
                  </a:extLst>
                </a:gridCol>
                <a:gridCol w="798393">
                  <a:extLst>
                    <a:ext uri="{9D8B030D-6E8A-4147-A177-3AD203B41FA5}">
                      <a16:colId xmlns:a16="http://schemas.microsoft.com/office/drawing/2014/main" val="3403814457"/>
                    </a:ext>
                  </a:extLst>
                </a:gridCol>
                <a:gridCol w="798393">
                  <a:extLst>
                    <a:ext uri="{9D8B030D-6E8A-4147-A177-3AD203B41FA5}">
                      <a16:colId xmlns:a16="http://schemas.microsoft.com/office/drawing/2014/main" val="4026585313"/>
                    </a:ext>
                  </a:extLst>
                </a:gridCol>
              </a:tblGrid>
              <a:tr h="193920">
                <a:tc>
                  <a:txBody>
                    <a:bodyPr/>
                    <a:lstStyle/>
                    <a:p>
                      <a:pPr algn="l" fontAlgn="b">
                        <a:buNone/>
                      </a:pPr>
                      <a:r>
                        <a:rPr lang="tr-TR" sz="1200" b="0" i="0" u="none" strike="noStrike" dirty="0">
                          <a:solidFill>
                            <a:srgbClr val="196B24"/>
                          </a:solidFill>
                          <a:effectLst/>
                          <a:latin typeface="Arial" panose="020B0604020202020204" pitchFamily="34" charset="0"/>
                          <a:cs typeface="Arial" panose="020B0604020202020204" pitchFamily="34" charset="0"/>
                        </a:rPr>
                        <a:t>Destek 1:</a:t>
                      </a:r>
                    </a:p>
                  </a:txBody>
                  <a:tcPr marL="9524" marR="9524" marT="9524" marB="0" anchor="b">
                    <a:lnL>
                      <a:noFill/>
                    </a:lnL>
                    <a:lnR>
                      <a:noFill/>
                    </a:lnR>
                    <a:lnT>
                      <a:noFill/>
                    </a:lnT>
                    <a:lnB w="6350" cap="flat" cmpd="sng" algn="ctr">
                      <a:solidFill>
                        <a:srgbClr val="000000"/>
                      </a:solidFill>
                      <a:prstDash val="dash"/>
                      <a:round/>
                      <a:headEnd type="none" w="med" len="med"/>
                      <a:tailEnd type="none" w="med" len="med"/>
                    </a:lnB>
                    <a:noFill/>
                  </a:tcPr>
                </a:tc>
                <a:tc>
                  <a:txBody>
                    <a:bodyPr/>
                    <a:lstStyle/>
                    <a:p>
                      <a:pPr algn="l" fontAlgn="b">
                        <a:buNone/>
                      </a:pPr>
                      <a:r>
                        <a:rPr lang="tr-TR" sz="1200" b="0" i="0" u="none" strike="noStrike" kern="1200" dirty="0">
                          <a:solidFill>
                            <a:srgbClr val="196B24"/>
                          </a:solidFill>
                          <a:effectLst/>
                          <a:latin typeface="Arial" panose="020B0604020202020204" pitchFamily="34" charset="0"/>
                          <a:ea typeface="+mn-ea"/>
                          <a:cs typeface="Arial" panose="020B0604020202020204" pitchFamily="34" charset="0"/>
                        </a:rPr>
                        <a:t>1,1580</a:t>
                      </a:r>
                    </a:p>
                  </a:txBody>
                  <a:tcPr marL="9524" marR="9524" marT="9524" marB="0" anchor="b">
                    <a:lnL>
                      <a:noFill/>
                    </a:lnL>
                    <a:lnR>
                      <a:noFill/>
                    </a:lnR>
                    <a:lnT>
                      <a:noFill/>
                    </a:lnT>
                    <a:lnB w="6350" cap="flat" cmpd="sng" algn="ctr">
                      <a:solidFill>
                        <a:srgbClr val="000000"/>
                      </a:solidFill>
                      <a:prstDash val="dash"/>
                      <a:round/>
                      <a:headEnd type="none" w="med" len="med"/>
                      <a:tailEnd type="none" w="med" len="med"/>
                    </a:lnB>
                    <a:noFill/>
                  </a:tcPr>
                </a:tc>
                <a:tc rowSpan="3">
                  <a:txBody>
                    <a:bodyPr/>
                    <a:lstStyle/>
                    <a:p>
                      <a:pPr algn="ctr" fontAlgn="b">
                        <a:buNone/>
                      </a:pPr>
                      <a:r>
                        <a:rPr lang="tr-TR" sz="1200" b="1" i="0" u="none" strike="noStrike" dirty="0">
                          <a:solidFill>
                            <a:srgbClr val="0070C0"/>
                          </a:solidFill>
                          <a:effectLst/>
                          <a:latin typeface="Arial" panose="020B0604020202020204" pitchFamily="34" charset="0"/>
                          <a:cs typeface="Arial" panose="020B0604020202020204" pitchFamily="34" charset="0"/>
                        </a:rPr>
                        <a:t>-----------</a:t>
                      </a:r>
                    </a:p>
                  </a:txBody>
                  <a:tcPr marL="9524" marR="9524" marT="9524" marB="0" vert="vert" anchor="b">
                    <a:lnL>
                      <a:noFill/>
                    </a:lnL>
                    <a:lnR>
                      <a:noFill/>
                    </a:lnR>
                    <a:lnT>
                      <a:noFill/>
                    </a:lnT>
                    <a:lnB>
                      <a:noFill/>
                    </a:lnB>
                    <a:noFill/>
                  </a:tcPr>
                </a:tc>
                <a:tc>
                  <a:txBody>
                    <a:bodyPr/>
                    <a:lstStyle/>
                    <a:p>
                      <a:pPr algn="l" fontAlgn="b">
                        <a:buNone/>
                      </a:pPr>
                      <a:r>
                        <a:rPr lang="tr-TR" sz="1200" b="0" i="0" u="none" strike="noStrike" dirty="0">
                          <a:solidFill>
                            <a:srgbClr val="C00000"/>
                          </a:solidFill>
                          <a:effectLst/>
                          <a:latin typeface="Arial" panose="020B0604020202020204" pitchFamily="34" charset="0"/>
                          <a:cs typeface="Arial" panose="020B0604020202020204" pitchFamily="34" charset="0"/>
                        </a:rPr>
                        <a:t>Direnç 1:</a:t>
                      </a:r>
                    </a:p>
                  </a:txBody>
                  <a:tcPr marL="9524" marR="9524" marT="9524" marB="0" anchor="b">
                    <a:lnL>
                      <a:noFill/>
                    </a:lnL>
                    <a:lnR>
                      <a:noFill/>
                    </a:lnR>
                    <a:lnT>
                      <a:noFill/>
                    </a:lnT>
                    <a:lnB w="6350" cap="flat" cmpd="sng" algn="ctr">
                      <a:solidFill>
                        <a:srgbClr val="000000"/>
                      </a:solidFill>
                      <a:prstDash val="dash"/>
                      <a:round/>
                      <a:headEnd type="none" w="med" len="med"/>
                      <a:tailEnd type="none" w="med" len="med"/>
                    </a:lnB>
                    <a:noFill/>
                  </a:tcPr>
                </a:tc>
                <a:tc>
                  <a:txBody>
                    <a:bodyPr/>
                    <a:lstStyle/>
                    <a:p>
                      <a:pPr algn="l" fontAlgn="b">
                        <a:buNone/>
                      </a:pPr>
                      <a:r>
                        <a:rPr lang="tr-TR" sz="1200" b="0" i="0" u="none" strike="noStrike" dirty="0">
                          <a:solidFill>
                            <a:srgbClr val="C00000"/>
                          </a:solidFill>
                          <a:effectLst/>
                          <a:latin typeface="Arial" panose="020B0604020202020204" pitchFamily="34" charset="0"/>
                          <a:cs typeface="Arial" panose="020B0604020202020204" pitchFamily="34" charset="0"/>
                        </a:rPr>
                        <a:t>1,1625</a:t>
                      </a:r>
                    </a:p>
                  </a:txBody>
                  <a:tcPr marL="9524" marR="9524" marT="9524" marB="0" anchor="b">
                    <a:lnL>
                      <a:noFill/>
                    </a:lnL>
                    <a:lnR>
                      <a:noFill/>
                    </a:lnR>
                    <a:lnT>
                      <a:noFill/>
                    </a:lnT>
                    <a:lnB w="6350" cap="flat" cmpd="sng" algn="ctr">
                      <a:solidFill>
                        <a:srgbClr val="000000"/>
                      </a:solidFill>
                      <a:prstDash val="dash"/>
                      <a:round/>
                      <a:headEnd type="none" w="med" len="med"/>
                      <a:tailEnd type="none" w="med" len="med"/>
                    </a:lnB>
                    <a:noFill/>
                  </a:tcPr>
                </a:tc>
                <a:extLst>
                  <a:ext uri="{0D108BD9-81ED-4DB2-BD59-A6C34878D82A}">
                    <a16:rowId xmlns:a16="http://schemas.microsoft.com/office/drawing/2014/main" val="1769003159"/>
                  </a:ext>
                </a:extLst>
              </a:tr>
              <a:tr h="193920">
                <a:tc>
                  <a:txBody>
                    <a:bodyPr/>
                    <a:lstStyle/>
                    <a:p>
                      <a:pPr algn="l" fontAlgn="b">
                        <a:buNone/>
                      </a:pPr>
                      <a:r>
                        <a:rPr lang="tr-TR" sz="1200" b="0" i="0" u="none" strike="noStrike" dirty="0">
                          <a:solidFill>
                            <a:srgbClr val="196B24"/>
                          </a:solidFill>
                          <a:effectLst/>
                          <a:latin typeface="Arial" panose="020B0604020202020204" pitchFamily="34" charset="0"/>
                          <a:cs typeface="Arial" panose="020B0604020202020204" pitchFamily="34" charset="0"/>
                        </a:rPr>
                        <a:t>Destek 2:</a:t>
                      </a:r>
                    </a:p>
                  </a:txBody>
                  <a:tcPr marL="9524" marR="9524" marT="9524" marB="0" anchor="b">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noFill/>
                  </a:tcPr>
                </a:tc>
                <a:tc>
                  <a:txBody>
                    <a:bodyPr/>
                    <a:lstStyle/>
                    <a:p>
                      <a:pPr algn="l" fontAlgn="b">
                        <a:buNone/>
                      </a:pPr>
                      <a:r>
                        <a:rPr lang="tr-TR" sz="1200" b="0" i="0" u="none" strike="noStrike" kern="1200" dirty="0">
                          <a:solidFill>
                            <a:srgbClr val="196B24"/>
                          </a:solidFill>
                          <a:effectLst/>
                          <a:latin typeface="Arial" panose="020B0604020202020204" pitchFamily="34" charset="0"/>
                          <a:ea typeface="+mn-ea"/>
                          <a:cs typeface="Arial" panose="020B0604020202020204" pitchFamily="34" charset="0"/>
                        </a:rPr>
                        <a:t>1,1500</a:t>
                      </a:r>
                    </a:p>
                  </a:txBody>
                  <a:tcPr marL="9524" marR="9524" marT="9524" marB="0" anchor="b">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noFill/>
                  </a:tcPr>
                </a:tc>
                <a:tc vMerge="1">
                  <a:txBody>
                    <a:bodyPr/>
                    <a:lstStyle/>
                    <a:p>
                      <a:endParaRPr lang="tr-TR"/>
                    </a:p>
                  </a:txBody>
                  <a:tcPr/>
                </a:tc>
                <a:tc>
                  <a:txBody>
                    <a:bodyPr/>
                    <a:lstStyle/>
                    <a:p>
                      <a:pPr algn="l" fontAlgn="b">
                        <a:buNone/>
                      </a:pPr>
                      <a:r>
                        <a:rPr lang="tr-TR" sz="1200" b="0" i="0" u="none" strike="noStrike" dirty="0">
                          <a:solidFill>
                            <a:srgbClr val="C00000"/>
                          </a:solidFill>
                          <a:effectLst/>
                          <a:latin typeface="Arial" panose="020B0604020202020204" pitchFamily="34" charset="0"/>
                          <a:cs typeface="Arial" panose="020B0604020202020204" pitchFamily="34" charset="0"/>
                        </a:rPr>
                        <a:t>Direnç 2:</a:t>
                      </a:r>
                    </a:p>
                  </a:txBody>
                  <a:tcPr marL="9524" marR="9524" marT="9524" marB="0" anchor="b">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noFill/>
                  </a:tcPr>
                </a:tc>
                <a:tc>
                  <a:txBody>
                    <a:bodyPr/>
                    <a:lstStyle/>
                    <a:p>
                      <a:pPr algn="l" fontAlgn="b">
                        <a:buNone/>
                      </a:pPr>
                      <a:r>
                        <a:rPr lang="tr-TR" sz="1200" b="0" i="0" u="none" strike="noStrike" dirty="0">
                          <a:solidFill>
                            <a:srgbClr val="C00000"/>
                          </a:solidFill>
                          <a:effectLst/>
                          <a:latin typeface="Arial" panose="020B0604020202020204" pitchFamily="34" charset="0"/>
                          <a:cs typeface="Arial" panose="020B0604020202020204" pitchFamily="34" charset="0"/>
                        </a:rPr>
                        <a:t>1,1670</a:t>
                      </a:r>
                    </a:p>
                  </a:txBody>
                  <a:tcPr marL="9524" marR="9524" marT="9524" marB="0" anchor="b">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noFill/>
                  </a:tcPr>
                </a:tc>
                <a:extLst>
                  <a:ext uri="{0D108BD9-81ED-4DB2-BD59-A6C34878D82A}">
                    <a16:rowId xmlns:a16="http://schemas.microsoft.com/office/drawing/2014/main" val="3917425175"/>
                  </a:ext>
                </a:extLst>
              </a:tr>
              <a:tr h="193920">
                <a:tc>
                  <a:txBody>
                    <a:bodyPr/>
                    <a:lstStyle/>
                    <a:p>
                      <a:pPr algn="l" fontAlgn="b">
                        <a:buNone/>
                      </a:pPr>
                      <a:r>
                        <a:rPr lang="tr-TR" sz="1200" b="0" i="0" u="none" strike="noStrike" dirty="0">
                          <a:solidFill>
                            <a:srgbClr val="196B24"/>
                          </a:solidFill>
                          <a:effectLst/>
                          <a:latin typeface="Arial" panose="020B0604020202020204" pitchFamily="34" charset="0"/>
                          <a:cs typeface="Arial" panose="020B0604020202020204" pitchFamily="34" charset="0"/>
                        </a:rPr>
                        <a:t>Destek 3:</a:t>
                      </a:r>
                    </a:p>
                  </a:txBody>
                  <a:tcPr marL="9524" marR="9524" marT="9524" marB="0" anchor="b">
                    <a:lnL>
                      <a:noFill/>
                    </a:lnL>
                    <a:lnR>
                      <a:noFill/>
                    </a:lnR>
                    <a:lnT w="6350" cap="flat" cmpd="sng" algn="ctr">
                      <a:solidFill>
                        <a:srgbClr val="000000"/>
                      </a:solidFill>
                      <a:prstDash val="dash"/>
                      <a:round/>
                      <a:headEnd type="none" w="med" len="med"/>
                      <a:tailEnd type="none" w="med" len="med"/>
                    </a:lnT>
                    <a:lnB>
                      <a:noFill/>
                    </a:lnB>
                    <a:noFill/>
                  </a:tcPr>
                </a:tc>
                <a:tc>
                  <a:txBody>
                    <a:bodyPr/>
                    <a:lstStyle/>
                    <a:p>
                      <a:pPr algn="l" fontAlgn="b">
                        <a:buNone/>
                      </a:pPr>
                      <a:r>
                        <a:rPr lang="tr-TR" sz="1200" b="0" i="0" u="none" strike="noStrike" kern="1200" dirty="0">
                          <a:solidFill>
                            <a:srgbClr val="196B24"/>
                          </a:solidFill>
                          <a:effectLst/>
                          <a:latin typeface="Arial" panose="020B0604020202020204" pitchFamily="34" charset="0"/>
                          <a:ea typeface="+mn-ea"/>
                          <a:cs typeface="Arial" panose="020B0604020202020204" pitchFamily="34" charset="0"/>
                        </a:rPr>
                        <a:t>1,1405</a:t>
                      </a:r>
                    </a:p>
                  </a:txBody>
                  <a:tcPr marL="9524" marR="9524" marT="9524" marB="0" anchor="b">
                    <a:lnL>
                      <a:noFill/>
                    </a:lnL>
                    <a:lnR>
                      <a:noFill/>
                    </a:lnR>
                    <a:lnT w="6350" cap="flat" cmpd="sng" algn="ctr">
                      <a:solidFill>
                        <a:srgbClr val="000000"/>
                      </a:solidFill>
                      <a:prstDash val="dash"/>
                      <a:round/>
                      <a:headEnd type="none" w="med" len="med"/>
                      <a:tailEnd type="none" w="med" len="med"/>
                    </a:lnT>
                    <a:lnB>
                      <a:noFill/>
                    </a:lnB>
                    <a:noFill/>
                  </a:tcPr>
                </a:tc>
                <a:tc vMerge="1">
                  <a:txBody>
                    <a:bodyPr/>
                    <a:lstStyle/>
                    <a:p>
                      <a:endParaRPr lang="tr-TR"/>
                    </a:p>
                  </a:txBody>
                  <a:tcPr/>
                </a:tc>
                <a:tc>
                  <a:txBody>
                    <a:bodyPr/>
                    <a:lstStyle/>
                    <a:p>
                      <a:pPr algn="l" fontAlgn="b">
                        <a:buNone/>
                      </a:pPr>
                      <a:r>
                        <a:rPr lang="tr-TR" sz="1200" b="0" i="0" u="none" strike="noStrike" dirty="0">
                          <a:solidFill>
                            <a:srgbClr val="C00000"/>
                          </a:solidFill>
                          <a:effectLst/>
                          <a:latin typeface="Arial" panose="020B0604020202020204" pitchFamily="34" charset="0"/>
                          <a:cs typeface="Arial" panose="020B0604020202020204" pitchFamily="34" charset="0"/>
                        </a:rPr>
                        <a:t>Direnç 3:</a:t>
                      </a:r>
                    </a:p>
                  </a:txBody>
                  <a:tcPr marL="9524" marR="9524" marT="9524" marB="0" anchor="b">
                    <a:lnL>
                      <a:noFill/>
                    </a:lnL>
                    <a:lnR>
                      <a:noFill/>
                    </a:lnR>
                    <a:lnT w="6350" cap="flat" cmpd="sng" algn="ctr">
                      <a:solidFill>
                        <a:srgbClr val="000000"/>
                      </a:solidFill>
                      <a:prstDash val="dash"/>
                      <a:round/>
                      <a:headEnd type="none" w="med" len="med"/>
                      <a:tailEnd type="none" w="med" len="med"/>
                    </a:lnT>
                    <a:lnB>
                      <a:noFill/>
                    </a:lnB>
                    <a:noFill/>
                  </a:tcPr>
                </a:tc>
                <a:tc>
                  <a:txBody>
                    <a:bodyPr/>
                    <a:lstStyle/>
                    <a:p>
                      <a:pPr algn="l" fontAlgn="b">
                        <a:buNone/>
                      </a:pPr>
                      <a:r>
                        <a:rPr lang="tr-TR" sz="1200" b="0" i="0" u="none" strike="noStrike" dirty="0">
                          <a:solidFill>
                            <a:srgbClr val="C00000"/>
                          </a:solidFill>
                          <a:effectLst/>
                          <a:latin typeface="Arial" panose="020B0604020202020204" pitchFamily="34" charset="0"/>
                          <a:cs typeface="Arial" panose="020B0604020202020204" pitchFamily="34" charset="0"/>
                        </a:rPr>
                        <a:t>1,1740</a:t>
                      </a:r>
                    </a:p>
                  </a:txBody>
                  <a:tcPr marL="9524" marR="9524" marT="9524" marB="0" anchor="b">
                    <a:lnL>
                      <a:noFill/>
                    </a:lnL>
                    <a:lnR>
                      <a:noFill/>
                    </a:lnR>
                    <a:lnT w="6350" cap="flat" cmpd="sng" algn="ctr">
                      <a:solidFill>
                        <a:srgbClr val="000000"/>
                      </a:solidFill>
                      <a:prstDash val="dash"/>
                      <a:round/>
                      <a:headEnd type="none" w="med" len="med"/>
                      <a:tailEnd type="none" w="med" len="med"/>
                    </a:lnT>
                    <a:lnB>
                      <a:noFill/>
                    </a:lnB>
                    <a:noFill/>
                  </a:tcPr>
                </a:tc>
                <a:extLst>
                  <a:ext uri="{0D108BD9-81ED-4DB2-BD59-A6C34878D82A}">
                    <a16:rowId xmlns:a16="http://schemas.microsoft.com/office/drawing/2014/main" val="3556640158"/>
                  </a:ext>
                </a:extLst>
              </a:tr>
            </a:tbl>
          </a:graphicData>
        </a:graphic>
      </p:graphicFrame>
      <p:pic>
        <p:nvPicPr>
          <p:cNvPr id="6" name="Resim 5" descr="metin, çizgi, öykü gelişim çizgisi; kumpas; grafiğini çıkarma, ekran görüntüsü içeren bir resim&#10;&#10;Yapay zeka tarafından oluşturulmuş içerik yanlış olabilir.">
            <a:extLst>
              <a:ext uri="{FF2B5EF4-FFF2-40B4-BE49-F238E27FC236}">
                <a16:creationId xmlns:a16="http://schemas.microsoft.com/office/drawing/2014/main" id="{839780F0-0A9A-8261-4257-7F92B9DF738D}"/>
              </a:ext>
            </a:extLst>
          </p:cNvPr>
          <p:cNvPicPr>
            <a:picLocks noChangeAspect="1"/>
          </p:cNvPicPr>
          <p:nvPr/>
        </p:nvPicPr>
        <p:blipFill>
          <a:blip r:embed="rId4"/>
          <a:stretch>
            <a:fillRect/>
          </a:stretch>
        </p:blipFill>
        <p:spPr>
          <a:xfrm>
            <a:off x="-1" y="639203"/>
            <a:ext cx="7559675" cy="4724797"/>
          </a:xfrm>
          <a:prstGeom prst="rect">
            <a:avLst/>
          </a:prstGeom>
        </p:spPr>
      </p:pic>
    </p:spTree>
    <p:extLst>
      <p:ext uri="{BB962C8B-B14F-4D97-AF65-F5344CB8AC3E}">
        <p14:creationId xmlns:p14="http://schemas.microsoft.com/office/powerpoint/2010/main" val="4082883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F6141BE0-961E-267A-CE36-42913CC3ADF8}"/>
            </a:ext>
          </a:extLst>
        </p:cNvPr>
        <p:cNvGrpSpPr/>
        <p:nvPr/>
      </p:nvGrpSpPr>
      <p:grpSpPr>
        <a:xfrm>
          <a:off x="0" y="0"/>
          <a:ext cx="0" cy="0"/>
          <a:chOff x="0" y="0"/>
          <a:chExt cx="0" cy="0"/>
        </a:xfrm>
      </p:grpSpPr>
      <p:sp>
        <p:nvSpPr>
          <p:cNvPr id="2" name="Dikdörtgen 1">
            <a:hlinkClick r:id="rId3"/>
            <a:extLst>
              <a:ext uri="{FF2B5EF4-FFF2-40B4-BE49-F238E27FC236}">
                <a16:creationId xmlns:a16="http://schemas.microsoft.com/office/drawing/2014/main" id="{72F86D4E-BBD8-E4FB-C484-EC753A440D2C}"/>
              </a:ext>
            </a:extLst>
          </p:cNvPr>
          <p:cNvSpPr/>
          <p:nvPr/>
        </p:nvSpPr>
        <p:spPr>
          <a:xfrm>
            <a:off x="0" y="9435402"/>
            <a:ext cx="1135330" cy="251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a:hlinkClick r:id="rId3"/>
            <a:extLst>
              <a:ext uri="{FF2B5EF4-FFF2-40B4-BE49-F238E27FC236}">
                <a16:creationId xmlns:a16="http://schemas.microsoft.com/office/drawing/2014/main" id="{09F38F5E-4462-E7A2-F139-9DA74F70CA2F}"/>
              </a:ext>
            </a:extLst>
          </p:cNvPr>
          <p:cNvSpPr/>
          <p:nvPr/>
        </p:nvSpPr>
        <p:spPr>
          <a:xfrm>
            <a:off x="1190563" y="9435402"/>
            <a:ext cx="981906" cy="251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a:hlinkClick r:id="rId3"/>
            <a:extLst>
              <a:ext uri="{FF2B5EF4-FFF2-40B4-BE49-F238E27FC236}">
                <a16:creationId xmlns:a16="http://schemas.microsoft.com/office/drawing/2014/main" id="{D8A09983-8059-3356-CDA8-1E12BEC2C793}"/>
              </a:ext>
            </a:extLst>
          </p:cNvPr>
          <p:cNvSpPr/>
          <p:nvPr/>
        </p:nvSpPr>
        <p:spPr>
          <a:xfrm>
            <a:off x="2252249" y="9435402"/>
            <a:ext cx="2000632" cy="251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hlinkClick r:id="rId3"/>
            <a:extLst>
              <a:ext uri="{FF2B5EF4-FFF2-40B4-BE49-F238E27FC236}">
                <a16:creationId xmlns:a16="http://schemas.microsoft.com/office/drawing/2014/main" id="{19CB0B3E-62A2-95B0-89DD-3850A6C6E8AE}"/>
              </a:ext>
            </a:extLst>
          </p:cNvPr>
          <p:cNvSpPr/>
          <p:nvPr/>
        </p:nvSpPr>
        <p:spPr>
          <a:xfrm>
            <a:off x="4301977" y="9435402"/>
            <a:ext cx="981906" cy="251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a:hlinkClick r:id="rId3"/>
            <a:extLst>
              <a:ext uri="{FF2B5EF4-FFF2-40B4-BE49-F238E27FC236}">
                <a16:creationId xmlns:a16="http://schemas.microsoft.com/office/drawing/2014/main" id="{4E63363F-6A04-7B12-C629-A0721E79D6E5}"/>
              </a:ext>
            </a:extLst>
          </p:cNvPr>
          <p:cNvSpPr/>
          <p:nvPr/>
        </p:nvSpPr>
        <p:spPr>
          <a:xfrm>
            <a:off x="5332979" y="9435402"/>
            <a:ext cx="1221244" cy="251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a:hlinkClick r:id="rId3"/>
            <a:extLst>
              <a:ext uri="{FF2B5EF4-FFF2-40B4-BE49-F238E27FC236}">
                <a16:creationId xmlns:a16="http://schemas.microsoft.com/office/drawing/2014/main" id="{2CB9E032-A975-03E6-FD6D-DBA23C098699}"/>
              </a:ext>
            </a:extLst>
          </p:cNvPr>
          <p:cNvSpPr/>
          <p:nvPr/>
        </p:nvSpPr>
        <p:spPr>
          <a:xfrm>
            <a:off x="6603319" y="9435402"/>
            <a:ext cx="956356" cy="251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Başlık 1">
            <a:extLst>
              <a:ext uri="{FF2B5EF4-FFF2-40B4-BE49-F238E27FC236}">
                <a16:creationId xmlns:a16="http://schemas.microsoft.com/office/drawing/2014/main" id="{9EC80979-503E-886E-3B26-6937845DA990}"/>
              </a:ext>
            </a:extLst>
          </p:cNvPr>
          <p:cNvSpPr txBox="1">
            <a:spLocks/>
          </p:cNvSpPr>
          <p:nvPr/>
        </p:nvSpPr>
        <p:spPr>
          <a:xfrm>
            <a:off x="0" y="90153"/>
            <a:ext cx="2412000" cy="324000"/>
          </a:xfrm>
          <a:prstGeom prst="rect">
            <a:avLst/>
          </a:prstGeom>
        </p:spPr>
        <p:txBody>
          <a:bodyPr vert="horz" lIns="91440" tIns="45720" rIns="91440" bIns="45720" rtlCol="0" anchor="t">
            <a:noAutofit/>
          </a:bodyPr>
          <a:lstStyle>
            <a:lvl1pPr algn="l" defTabSz="755934" rtl="0" eaLnBrk="1" latinLnBrk="0" hangingPunct="1">
              <a:lnSpc>
                <a:spcPct val="90000"/>
              </a:lnSpc>
              <a:spcBef>
                <a:spcPct val="0"/>
              </a:spcBef>
              <a:buNone/>
              <a:defRPr sz="2000" kern="1200">
                <a:solidFill>
                  <a:schemeClr val="bg1"/>
                </a:solidFill>
                <a:latin typeface="Montserrat" pitchFamily="2" charset="0"/>
                <a:ea typeface="+mj-ea"/>
                <a:cs typeface="+mj-cs"/>
              </a:defRPr>
            </a:lvl1pPr>
          </a:lstStyle>
          <a:p>
            <a:r>
              <a:rPr lang="tr-TR" b="1" dirty="0"/>
              <a:t>FOREX BÜLTENİ</a:t>
            </a:r>
            <a:endParaRPr lang="tr-TR" sz="1400" dirty="0"/>
          </a:p>
        </p:txBody>
      </p:sp>
      <p:sp>
        <p:nvSpPr>
          <p:cNvPr id="17" name="Metin kutusu 16">
            <a:extLst>
              <a:ext uri="{FF2B5EF4-FFF2-40B4-BE49-F238E27FC236}">
                <a16:creationId xmlns:a16="http://schemas.microsoft.com/office/drawing/2014/main" id="{39986F2F-052A-8EAE-BB42-682D3131E6C2}"/>
              </a:ext>
            </a:extLst>
          </p:cNvPr>
          <p:cNvSpPr txBox="1"/>
          <p:nvPr/>
        </p:nvSpPr>
        <p:spPr>
          <a:xfrm>
            <a:off x="5409126" y="90153"/>
            <a:ext cx="1378039" cy="369332"/>
          </a:xfrm>
          <a:prstGeom prst="rect">
            <a:avLst/>
          </a:prstGeom>
          <a:noFill/>
        </p:spPr>
        <p:txBody>
          <a:bodyPr wrap="square" rtlCol="0">
            <a:spAutoFit/>
          </a:bodyPr>
          <a:lstStyle/>
          <a:p>
            <a:fld id="{99FDE133-AA70-4E00-B958-97902F922419}" type="datetime1">
              <a:rPr lang="tr-TR" smtClean="0">
                <a:solidFill>
                  <a:schemeClr val="bg1"/>
                </a:solidFill>
                <a:latin typeface="Arial" panose="020B0604020202020204" pitchFamily="34" charset="0"/>
                <a:cs typeface="Arial" panose="020B0604020202020204" pitchFamily="34" charset="0"/>
              </a:rPr>
              <a:t>04.03.2026</a:t>
            </a:fld>
            <a:endParaRPr lang="tr-TR" dirty="0">
              <a:solidFill>
                <a:schemeClr val="bg1"/>
              </a:solidFill>
              <a:latin typeface="Arial" panose="020B0604020202020204" pitchFamily="34" charset="0"/>
              <a:cs typeface="Arial" panose="020B0604020202020204" pitchFamily="34" charset="0"/>
            </a:endParaRPr>
          </a:p>
        </p:txBody>
      </p:sp>
      <p:sp>
        <p:nvSpPr>
          <p:cNvPr id="4" name="Metin kutusu 3">
            <a:extLst>
              <a:ext uri="{FF2B5EF4-FFF2-40B4-BE49-F238E27FC236}">
                <a16:creationId xmlns:a16="http://schemas.microsoft.com/office/drawing/2014/main" id="{C2766B7E-405E-BA29-E060-E1CFED1E7231}"/>
              </a:ext>
            </a:extLst>
          </p:cNvPr>
          <p:cNvSpPr txBox="1"/>
          <p:nvPr/>
        </p:nvSpPr>
        <p:spPr>
          <a:xfrm>
            <a:off x="0" y="5472000"/>
            <a:ext cx="7559675" cy="360000"/>
          </a:xfrm>
          <a:prstGeom prst="rect">
            <a:avLst/>
          </a:prstGeom>
          <a:solidFill>
            <a:srgbClr val="6CBF4A"/>
          </a:solidFill>
        </p:spPr>
        <p:txBody>
          <a:bodyPr wrap="square" rtlCol="0">
            <a:spAutoFit/>
          </a:bodyPr>
          <a:lstStyle/>
          <a:p>
            <a:r>
              <a:rPr lang="tr-TR" dirty="0">
                <a:solidFill>
                  <a:schemeClr val="bg1"/>
                </a:solidFill>
              </a:rPr>
              <a:t>XAUUSD</a:t>
            </a:r>
          </a:p>
        </p:txBody>
      </p:sp>
      <p:sp>
        <p:nvSpPr>
          <p:cNvPr id="6" name="Metin kutusu 5">
            <a:extLst>
              <a:ext uri="{FF2B5EF4-FFF2-40B4-BE49-F238E27FC236}">
                <a16:creationId xmlns:a16="http://schemas.microsoft.com/office/drawing/2014/main" id="{7DFA23FD-DA10-DC34-7D8E-4C9161F81814}"/>
              </a:ext>
            </a:extLst>
          </p:cNvPr>
          <p:cNvSpPr txBox="1"/>
          <p:nvPr/>
        </p:nvSpPr>
        <p:spPr>
          <a:xfrm>
            <a:off x="936000" y="5940000"/>
            <a:ext cx="5724000" cy="2246769"/>
          </a:xfrm>
          <a:prstGeom prst="rect">
            <a:avLst/>
          </a:prstGeom>
          <a:noFill/>
        </p:spPr>
        <p:txBody>
          <a:bodyPr wrap="square">
            <a:spAutoFit/>
          </a:bodyPr>
          <a:lstStyle/>
          <a:p>
            <a:pPr algn="just"/>
            <a:r>
              <a:rPr lang="tr-TR" sz="1400" dirty="0">
                <a:solidFill>
                  <a:schemeClr val="tx1">
                    <a:lumMod val="85000"/>
                    <a:lumOff val="15000"/>
                  </a:schemeClr>
                </a:solidFill>
                <a:latin typeface="Arial" panose="020B0604020202020204" pitchFamily="34" charset="0"/>
                <a:cs typeface="Arial" panose="020B0604020202020204" pitchFamily="34" charset="0"/>
              </a:rPr>
              <a:t>Risk iştahının zayıflaması ve artan güvenli liman talebi ile birlikte altına olan yönelim sürse de </a:t>
            </a:r>
            <a:r>
              <a:rPr lang="tr-TR" sz="1400" dirty="0" err="1">
                <a:solidFill>
                  <a:schemeClr val="tx1">
                    <a:lumMod val="85000"/>
                    <a:lumOff val="15000"/>
                  </a:schemeClr>
                </a:solidFill>
                <a:latin typeface="Arial" panose="020B0604020202020204" pitchFamily="34" charset="0"/>
                <a:cs typeface="Arial" panose="020B0604020202020204" pitchFamily="34" charset="0"/>
              </a:rPr>
              <a:t>DXY’deki</a:t>
            </a:r>
            <a:r>
              <a:rPr lang="tr-TR" sz="1400" dirty="0">
                <a:solidFill>
                  <a:schemeClr val="tx1">
                    <a:lumMod val="85000"/>
                    <a:lumOff val="15000"/>
                  </a:schemeClr>
                </a:solidFill>
                <a:latin typeface="Arial" panose="020B0604020202020204" pitchFamily="34" charset="0"/>
                <a:cs typeface="Arial" panose="020B0604020202020204" pitchFamily="34" charset="0"/>
              </a:rPr>
              <a:t> yükselişle birlikte güvenli liman talebinin bir kısmı Dolar’a döndü. Bu da altını kısa vadede bir düzeltmeye itmiş durumda. Yine de devam eden riskler, ABD’de bütçe krizine doğru giden yol geri çekilmelerde altını tutmakta. Bugün veri akışı ve İran gündemi önemli olmaya devam edecek. </a:t>
            </a:r>
          </a:p>
          <a:p>
            <a:pPr algn="just"/>
            <a:endParaRPr lang="tr-TR" sz="1400" dirty="0">
              <a:solidFill>
                <a:schemeClr val="tx1">
                  <a:lumMod val="85000"/>
                  <a:lumOff val="15000"/>
                </a:schemeClr>
              </a:solidFill>
              <a:latin typeface="Arial" panose="020B0604020202020204" pitchFamily="34" charset="0"/>
              <a:cs typeface="Arial" panose="020B0604020202020204" pitchFamily="34" charset="0"/>
            </a:endParaRPr>
          </a:p>
          <a:p>
            <a:pPr algn="just"/>
            <a:r>
              <a:rPr lang="tr-TR" sz="1400" dirty="0">
                <a:solidFill>
                  <a:schemeClr val="tx1">
                    <a:lumMod val="85000"/>
                    <a:lumOff val="15000"/>
                  </a:schemeClr>
                </a:solidFill>
                <a:latin typeface="Arial" panose="020B0604020202020204" pitchFamily="34" charset="0"/>
                <a:cs typeface="Arial" panose="020B0604020202020204" pitchFamily="34" charset="0"/>
              </a:rPr>
              <a:t>Teknik olarak dünkü satışla birlikte 5085 desteğini baskılayan ons altın bu bölge üzerinde tutunmayı başardı. Yükselişte 5150 direncinin aşılması halinde 5245 bir sonraki direnç olarak takip edilebilir. </a:t>
            </a:r>
          </a:p>
        </p:txBody>
      </p:sp>
      <p:graphicFrame>
        <p:nvGraphicFramePr>
          <p:cNvPr id="11" name="Tablo 10">
            <a:extLst>
              <a:ext uri="{FF2B5EF4-FFF2-40B4-BE49-F238E27FC236}">
                <a16:creationId xmlns:a16="http://schemas.microsoft.com/office/drawing/2014/main" id="{0EED34B8-E950-CFF5-91A8-5D4291616E58}"/>
              </a:ext>
            </a:extLst>
          </p:cNvPr>
          <p:cNvGraphicFramePr>
            <a:graphicFrameLocks noGrp="1"/>
          </p:cNvGraphicFramePr>
          <p:nvPr>
            <p:extLst>
              <p:ext uri="{D42A27DB-BD31-4B8C-83A1-F6EECF244321}">
                <p14:modId xmlns:p14="http://schemas.microsoft.com/office/powerpoint/2010/main" val="1966328404"/>
              </p:ext>
            </p:extLst>
          </p:nvPr>
        </p:nvGraphicFramePr>
        <p:xfrm>
          <a:off x="936000" y="8156680"/>
          <a:ext cx="3526236" cy="581760"/>
        </p:xfrm>
        <a:graphic>
          <a:graphicData uri="http://schemas.openxmlformats.org/drawingml/2006/table">
            <a:tbl>
              <a:tblPr/>
              <a:tblGrid>
                <a:gridCol w="798393">
                  <a:extLst>
                    <a:ext uri="{9D8B030D-6E8A-4147-A177-3AD203B41FA5}">
                      <a16:colId xmlns:a16="http://schemas.microsoft.com/office/drawing/2014/main" val="242911310"/>
                    </a:ext>
                  </a:extLst>
                </a:gridCol>
                <a:gridCol w="798393">
                  <a:extLst>
                    <a:ext uri="{9D8B030D-6E8A-4147-A177-3AD203B41FA5}">
                      <a16:colId xmlns:a16="http://schemas.microsoft.com/office/drawing/2014/main" val="2304024744"/>
                    </a:ext>
                  </a:extLst>
                </a:gridCol>
                <a:gridCol w="332664">
                  <a:extLst>
                    <a:ext uri="{9D8B030D-6E8A-4147-A177-3AD203B41FA5}">
                      <a16:colId xmlns:a16="http://schemas.microsoft.com/office/drawing/2014/main" val="765501142"/>
                    </a:ext>
                  </a:extLst>
                </a:gridCol>
                <a:gridCol w="798393">
                  <a:extLst>
                    <a:ext uri="{9D8B030D-6E8A-4147-A177-3AD203B41FA5}">
                      <a16:colId xmlns:a16="http://schemas.microsoft.com/office/drawing/2014/main" val="3403814457"/>
                    </a:ext>
                  </a:extLst>
                </a:gridCol>
                <a:gridCol w="798393">
                  <a:extLst>
                    <a:ext uri="{9D8B030D-6E8A-4147-A177-3AD203B41FA5}">
                      <a16:colId xmlns:a16="http://schemas.microsoft.com/office/drawing/2014/main" val="4026585313"/>
                    </a:ext>
                  </a:extLst>
                </a:gridCol>
              </a:tblGrid>
              <a:tr h="193920">
                <a:tc>
                  <a:txBody>
                    <a:bodyPr/>
                    <a:lstStyle/>
                    <a:p>
                      <a:pPr algn="l" fontAlgn="b">
                        <a:buNone/>
                      </a:pPr>
                      <a:r>
                        <a:rPr lang="tr-TR" sz="1200" b="0" i="0" u="none" strike="noStrike" dirty="0">
                          <a:solidFill>
                            <a:srgbClr val="196B24"/>
                          </a:solidFill>
                          <a:effectLst/>
                          <a:latin typeface="Arial" panose="020B0604020202020204" pitchFamily="34" charset="0"/>
                          <a:cs typeface="Arial" panose="020B0604020202020204" pitchFamily="34" charset="0"/>
                        </a:rPr>
                        <a:t>Destek 1:</a:t>
                      </a:r>
                    </a:p>
                  </a:txBody>
                  <a:tcPr marL="9524" marR="9524" marT="9524" marB="0" anchor="b">
                    <a:lnL>
                      <a:noFill/>
                    </a:lnL>
                    <a:lnR>
                      <a:noFill/>
                    </a:lnR>
                    <a:lnT>
                      <a:noFill/>
                    </a:lnT>
                    <a:lnB w="6350" cap="flat" cmpd="sng" algn="ctr">
                      <a:solidFill>
                        <a:srgbClr val="000000"/>
                      </a:solidFill>
                      <a:prstDash val="dash"/>
                      <a:round/>
                      <a:headEnd type="none" w="med" len="med"/>
                      <a:tailEnd type="none" w="med" len="med"/>
                    </a:lnB>
                    <a:noFill/>
                  </a:tcPr>
                </a:tc>
                <a:tc>
                  <a:txBody>
                    <a:bodyPr/>
                    <a:lstStyle/>
                    <a:p>
                      <a:pPr algn="l" fontAlgn="b">
                        <a:buNone/>
                      </a:pPr>
                      <a:r>
                        <a:rPr lang="tr-TR" sz="1200" b="0" i="0" u="none" strike="noStrike" kern="1200" dirty="0">
                          <a:solidFill>
                            <a:srgbClr val="196B24"/>
                          </a:solidFill>
                          <a:effectLst/>
                          <a:latin typeface="Arial" panose="020B0604020202020204" pitchFamily="34" charset="0"/>
                          <a:ea typeface="+mn-ea"/>
                          <a:cs typeface="Arial" panose="020B0604020202020204" pitchFamily="34" charset="0"/>
                        </a:rPr>
                        <a:t>5085</a:t>
                      </a:r>
                    </a:p>
                  </a:txBody>
                  <a:tcPr marL="9524" marR="9524" marT="9524" marB="0" anchor="b">
                    <a:lnL>
                      <a:noFill/>
                    </a:lnL>
                    <a:lnR>
                      <a:noFill/>
                    </a:lnR>
                    <a:lnT>
                      <a:noFill/>
                    </a:lnT>
                    <a:lnB w="6350" cap="flat" cmpd="sng" algn="ctr">
                      <a:solidFill>
                        <a:srgbClr val="000000"/>
                      </a:solidFill>
                      <a:prstDash val="dash"/>
                      <a:round/>
                      <a:headEnd type="none" w="med" len="med"/>
                      <a:tailEnd type="none" w="med" len="med"/>
                    </a:lnB>
                    <a:noFill/>
                  </a:tcPr>
                </a:tc>
                <a:tc rowSpan="3">
                  <a:txBody>
                    <a:bodyPr/>
                    <a:lstStyle/>
                    <a:p>
                      <a:pPr algn="ctr" fontAlgn="b">
                        <a:buNone/>
                      </a:pPr>
                      <a:r>
                        <a:rPr lang="tr-TR" sz="1200" b="1" i="0" u="none" strike="noStrike" dirty="0">
                          <a:solidFill>
                            <a:srgbClr val="0070C0"/>
                          </a:solidFill>
                          <a:effectLst/>
                          <a:latin typeface="Arial" panose="020B0604020202020204" pitchFamily="34" charset="0"/>
                          <a:cs typeface="Arial" panose="020B0604020202020204" pitchFamily="34" charset="0"/>
                        </a:rPr>
                        <a:t>-----------</a:t>
                      </a:r>
                    </a:p>
                  </a:txBody>
                  <a:tcPr marL="9524" marR="9524" marT="9524" marB="0" vert="vert" anchor="b">
                    <a:lnL>
                      <a:noFill/>
                    </a:lnL>
                    <a:lnR>
                      <a:noFill/>
                    </a:lnR>
                    <a:lnT>
                      <a:noFill/>
                    </a:lnT>
                    <a:lnB>
                      <a:noFill/>
                    </a:lnB>
                    <a:noFill/>
                  </a:tcPr>
                </a:tc>
                <a:tc>
                  <a:txBody>
                    <a:bodyPr/>
                    <a:lstStyle/>
                    <a:p>
                      <a:pPr algn="l" fontAlgn="b">
                        <a:buNone/>
                      </a:pPr>
                      <a:r>
                        <a:rPr lang="tr-TR" sz="1200" b="0" i="0" u="none" strike="noStrike" dirty="0">
                          <a:solidFill>
                            <a:srgbClr val="C00000"/>
                          </a:solidFill>
                          <a:effectLst/>
                          <a:latin typeface="Arial" panose="020B0604020202020204" pitchFamily="34" charset="0"/>
                          <a:cs typeface="Arial" panose="020B0604020202020204" pitchFamily="34" charset="0"/>
                        </a:rPr>
                        <a:t>Direnç 1:</a:t>
                      </a:r>
                    </a:p>
                  </a:txBody>
                  <a:tcPr marL="9524" marR="9524" marT="9524" marB="0" anchor="b">
                    <a:lnL>
                      <a:noFill/>
                    </a:lnL>
                    <a:lnR>
                      <a:noFill/>
                    </a:lnR>
                    <a:lnT>
                      <a:noFill/>
                    </a:lnT>
                    <a:lnB w="6350" cap="flat" cmpd="sng" algn="ctr">
                      <a:solidFill>
                        <a:srgbClr val="000000"/>
                      </a:solidFill>
                      <a:prstDash val="dash"/>
                      <a:round/>
                      <a:headEnd type="none" w="med" len="med"/>
                      <a:tailEnd type="none" w="med" len="med"/>
                    </a:lnB>
                    <a:noFill/>
                  </a:tcPr>
                </a:tc>
                <a:tc>
                  <a:txBody>
                    <a:bodyPr/>
                    <a:lstStyle/>
                    <a:p>
                      <a:pPr algn="l" fontAlgn="b">
                        <a:buNone/>
                      </a:pPr>
                      <a:r>
                        <a:rPr lang="tr-TR" sz="1200" b="0" i="0" u="none" strike="noStrike" dirty="0">
                          <a:solidFill>
                            <a:srgbClr val="C00000"/>
                          </a:solidFill>
                          <a:effectLst/>
                          <a:latin typeface="Arial" panose="020B0604020202020204" pitchFamily="34" charset="0"/>
                          <a:cs typeface="Arial" panose="020B0604020202020204" pitchFamily="34" charset="0"/>
                        </a:rPr>
                        <a:t>5150</a:t>
                      </a:r>
                    </a:p>
                  </a:txBody>
                  <a:tcPr marL="9524" marR="9524" marT="9524" marB="0" anchor="b">
                    <a:lnL>
                      <a:noFill/>
                    </a:lnL>
                    <a:lnR>
                      <a:noFill/>
                    </a:lnR>
                    <a:lnT>
                      <a:noFill/>
                    </a:lnT>
                    <a:lnB w="6350" cap="flat" cmpd="sng" algn="ctr">
                      <a:solidFill>
                        <a:srgbClr val="000000"/>
                      </a:solidFill>
                      <a:prstDash val="dash"/>
                      <a:round/>
                      <a:headEnd type="none" w="med" len="med"/>
                      <a:tailEnd type="none" w="med" len="med"/>
                    </a:lnB>
                    <a:noFill/>
                  </a:tcPr>
                </a:tc>
                <a:extLst>
                  <a:ext uri="{0D108BD9-81ED-4DB2-BD59-A6C34878D82A}">
                    <a16:rowId xmlns:a16="http://schemas.microsoft.com/office/drawing/2014/main" val="1769003159"/>
                  </a:ext>
                </a:extLst>
              </a:tr>
              <a:tr h="193920">
                <a:tc>
                  <a:txBody>
                    <a:bodyPr/>
                    <a:lstStyle/>
                    <a:p>
                      <a:pPr algn="l" fontAlgn="b">
                        <a:buNone/>
                      </a:pPr>
                      <a:r>
                        <a:rPr lang="tr-TR" sz="1200" b="0" i="0" u="none" strike="noStrike" dirty="0">
                          <a:solidFill>
                            <a:srgbClr val="196B24"/>
                          </a:solidFill>
                          <a:effectLst/>
                          <a:latin typeface="Arial" panose="020B0604020202020204" pitchFamily="34" charset="0"/>
                          <a:cs typeface="Arial" panose="020B0604020202020204" pitchFamily="34" charset="0"/>
                        </a:rPr>
                        <a:t>Destek 2:</a:t>
                      </a:r>
                    </a:p>
                  </a:txBody>
                  <a:tcPr marL="9524" marR="9524" marT="9524" marB="0" anchor="b">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noFill/>
                  </a:tcPr>
                </a:tc>
                <a:tc>
                  <a:txBody>
                    <a:bodyPr/>
                    <a:lstStyle/>
                    <a:p>
                      <a:pPr algn="l" fontAlgn="b">
                        <a:buNone/>
                      </a:pPr>
                      <a:r>
                        <a:rPr lang="tr-TR" sz="1200" b="0" i="0" u="none" strike="noStrike" kern="1200" dirty="0">
                          <a:solidFill>
                            <a:srgbClr val="196B24"/>
                          </a:solidFill>
                          <a:effectLst/>
                          <a:latin typeface="Arial" panose="020B0604020202020204" pitchFamily="34" charset="0"/>
                          <a:ea typeface="+mn-ea"/>
                          <a:cs typeface="Arial" panose="020B0604020202020204" pitchFamily="34" charset="0"/>
                        </a:rPr>
                        <a:t>5000</a:t>
                      </a:r>
                    </a:p>
                  </a:txBody>
                  <a:tcPr marL="9524" marR="9524" marT="9524" marB="0" anchor="b">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noFill/>
                  </a:tcPr>
                </a:tc>
                <a:tc vMerge="1">
                  <a:txBody>
                    <a:bodyPr/>
                    <a:lstStyle/>
                    <a:p>
                      <a:endParaRPr lang="tr-TR"/>
                    </a:p>
                  </a:txBody>
                  <a:tcPr/>
                </a:tc>
                <a:tc>
                  <a:txBody>
                    <a:bodyPr/>
                    <a:lstStyle/>
                    <a:p>
                      <a:pPr algn="l" fontAlgn="b">
                        <a:buNone/>
                      </a:pPr>
                      <a:r>
                        <a:rPr lang="tr-TR" sz="1200" b="0" i="0" u="none" strike="noStrike" dirty="0">
                          <a:solidFill>
                            <a:srgbClr val="C00000"/>
                          </a:solidFill>
                          <a:effectLst/>
                          <a:latin typeface="Arial" panose="020B0604020202020204" pitchFamily="34" charset="0"/>
                          <a:cs typeface="Arial" panose="020B0604020202020204" pitchFamily="34" charset="0"/>
                        </a:rPr>
                        <a:t>Direnç 2:</a:t>
                      </a:r>
                    </a:p>
                  </a:txBody>
                  <a:tcPr marL="9524" marR="9524" marT="9524" marB="0" anchor="b">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noFill/>
                  </a:tcPr>
                </a:tc>
                <a:tc>
                  <a:txBody>
                    <a:bodyPr/>
                    <a:lstStyle/>
                    <a:p>
                      <a:pPr algn="l" fontAlgn="b">
                        <a:buNone/>
                      </a:pPr>
                      <a:r>
                        <a:rPr lang="tr-TR" sz="1200" b="0" i="0" u="none" strike="noStrike" dirty="0">
                          <a:solidFill>
                            <a:srgbClr val="C00000"/>
                          </a:solidFill>
                          <a:effectLst/>
                          <a:latin typeface="Arial" panose="020B0604020202020204" pitchFamily="34" charset="0"/>
                          <a:cs typeface="Arial" panose="020B0604020202020204" pitchFamily="34" charset="0"/>
                        </a:rPr>
                        <a:t>5245</a:t>
                      </a:r>
                    </a:p>
                  </a:txBody>
                  <a:tcPr marL="9524" marR="9524" marT="9524" marB="0" anchor="b">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noFill/>
                  </a:tcPr>
                </a:tc>
                <a:extLst>
                  <a:ext uri="{0D108BD9-81ED-4DB2-BD59-A6C34878D82A}">
                    <a16:rowId xmlns:a16="http://schemas.microsoft.com/office/drawing/2014/main" val="3917425175"/>
                  </a:ext>
                </a:extLst>
              </a:tr>
              <a:tr h="193920">
                <a:tc>
                  <a:txBody>
                    <a:bodyPr/>
                    <a:lstStyle/>
                    <a:p>
                      <a:pPr algn="l" fontAlgn="b">
                        <a:buNone/>
                      </a:pPr>
                      <a:r>
                        <a:rPr lang="tr-TR" sz="1200" b="0" i="0" u="none" strike="noStrike" dirty="0">
                          <a:solidFill>
                            <a:srgbClr val="196B24"/>
                          </a:solidFill>
                          <a:effectLst/>
                          <a:latin typeface="Arial" panose="020B0604020202020204" pitchFamily="34" charset="0"/>
                          <a:cs typeface="Arial" panose="020B0604020202020204" pitchFamily="34" charset="0"/>
                        </a:rPr>
                        <a:t>Destek 3:</a:t>
                      </a:r>
                    </a:p>
                  </a:txBody>
                  <a:tcPr marL="9524" marR="9524" marT="9524" marB="0" anchor="b">
                    <a:lnL>
                      <a:noFill/>
                    </a:lnL>
                    <a:lnR>
                      <a:noFill/>
                    </a:lnR>
                    <a:lnT w="6350" cap="flat" cmpd="sng" algn="ctr">
                      <a:solidFill>
                        <a:srgbClr val="000000"/>
                      </a:solidFill>
                      <a:prstDash val="dash"/>
                      <a:round/>
                      <a:headEnd type="none" w="med" len="med"/>
                      <a:tailEnd type="none" w="med" len="med"/>
                    </a:lnT>
                    <a:lnB>
                      <a:noFill/>
                    </a:lnB>
                    <a:noFill/>
                  </a:tcPr>
                </a:tc>
                <a:tc>
                  <a:txBody>
                    <a:bodyPr/>
                    <a:lstStyle/>
                    <a:p>
                      <a:pPr algn="l" fontAlgn="b">
                        <a:buNone/>
                      </a:pPr>
                      <a:r>
                        <a:rPr lang="tr-TR" sz="1200" b="0" i="0" u="none" strike="noStrike" kern="1200" dirty="0">
                          <a:solidFill>
                            <a:srgbClr val="196B24"/>
                          </a:solidFill>
                          <a:effectLst/>
                          <a:latin typeface="Arial" panose="020B0604020202020204" pitchFamily="34" charset="0"/>
                          <a:ea typeface="+mn-ea"/>
                          <a:cs typeface="Arial" panose="020B0604020202020204" pitchFamily="34" charset="0"/>
                        </a:rPr>
                        <a:t>4875</a:t>
                      </a:r>
                    </a:p>
                  </a:txBody>
                  <a:tcPr marL="9524" marR="9524" marT="9524" marB="0" anchor="b">
                    <a:lnL>
                      <a:noFill/>
                    </a:lnL>
                    <a:lnR>
                      <a:noFill/>
                    </a:lnR>
                    <a:lnT w="6350" cap="flat" cmpd="sng" algn="ctr">
                      <a:solidFill>
                        <a:srgbClr val="000000"/>
                      </a:solidFill>
                      <a:prstDash val="dash"/>
                      <a:round/>
                      <a:headEnd type="none" w="med" len="med"/>
                      <a:tailEnd type="none" w="med" len="med"/>
                    </a:lnT>
                    <a:lnB>
                      <a:noFill/>
                    </a:lnB>
                    <a:noFill/>
                  </a:tcPr>
                </a:tc>
                <a:tc vMerge="1">
                  <a:txBody>
                    <a:bodyPr/>
                    <a:lstStyle/>
                    <a:p>
                      <a:endParaRPr lang="tr-TR"/>
                    </a:p>
                  </a:txBody>
                  <a:tcPr/>
                </a:tc>
                <a:tc>
                  <a:txBody>
                    <a:bodyPr/>
                    <a:lstStyle/>
                    <a:p>
                      <a:pPr algn="l" fontAlgn="b">
                        <a:buNone/>
                      </a:pPr>
                      <a:r>
                        <a:rPr lang="tr-TR" sz="1200" b="0" i="0" u="none" strike="noStrike" dirty="0">
                          <a:solidFill>
                            <a:srgbClr val="C00000"/>
                          </a:solidFill>
                          <a:effectLst/>
                          <a:latin typeface="Arial" panose="020B0604020202020204" pitchFamily="34" charset="0"/>
                          <a:cs typeface="Arial" panose="020B0604020202020204" pitchFamily="34" charset="0"/>
                        </a:rPr>
                        <a:t>Direnç 3:</a:t>
                      </a:r>
                    </a:p>
                  </a:txBody>
                  <a:tcPr marL="9524" marR="9524" marT="9524" marB="0" anchor="b">
                    <a:lnL>
                      <a:noFill/>
                    </a:lnL>
                    <a:lnR>
                      <a:noFill/>
                    </a:lnR>
                    <a:lnT w="6350" cap="flat" cmpd="sng" algn="ctr">
                      <a:solidFill>
                        <a:srgbClr val="000000"/>
                      </a:solidFill>
                      <a:prstDash val="dash"/>
                      <a:round/>
                      <a:headEnd type="none" w="med" len="med"/>
                      <a:tailEnd type="none" w="med" len="med"/>
                    </a:lnT>
                    <a:lnB>
                      <a:noFill/>
                    </a:lnB>
                    <a:noFill/>
                  </a:tcPr>
                </a:tc>
                <a:tc>
                  <a:txBody>
                    <a:bodyPr/>
                    <a:lstStyle/>
                    <a:p>
                      <a:pPr algn="l" fontAlgn="b">
                        <a:buNone/>
                      </a:pPr>
                      <a:r>
                        <a:rPr lang="tr-TR" sz="1200" b="0" i="0" u="none" strike="noStrike" dirty="0">
                          <a:solidFill>
                            <a:srgbClr val="C00000"/>
                          </a:solidFill>
                          <a:effectLst/>
                          <a:latin typeface="Arial" panose="020B0604020202020204" pitchFamily="34" charset="0"/>
                          <a:cs typeface="Arial" panose="020B0604020202020204" pitchFamily="34" charset="0"/>
                        </a:rPr>
                        <a:t>5280</a:t>
                      </a:r>
                    </a:p>
                  </a:txBody>
                  <a:tcPr marL="9524" marR="9524" marT="9524" marB="0" anchor="b">
                    <a:lnL>
                      <a:noFill/>
                    </a:lnL>
                    <a:lnR>
                      <a:noFill/>
                    </a:lnR>
                    <a:lnT w="6350" cap="flat" cmpd="sng" algn="ctr">
                      <a:solidFill>
                        <a:srgbClr val="000000"/>
                      </a:solidFill>
                      <a:prstDash val="dash"/>
                      <a:round/>
                      <a:headEnd type="none" w="med" len="med"/>
                      <a:tailEnd type="none" w="med" len="med"/>
                    </a:lnT>
                    <a:lnB>
                      <a:noFill/>
                    </a:lnB>
                    <a:noFill/>
                  </a:tcPr>
                </a:tc>
                <a:extLst>
                  <a:ext uri="{0D108BD9-81ED-4DB2-BD59-A6C34878D82A}">
                    <a16:rowId xmlns:a16="http://schemas.microsoft.com/office/drawing/2014/main" val="3556640158"/>
                  </a:ext>
                </a:extLst>
              </a:tr>
            </a:tbl>
          </a:graphicData>
        </a:graphic>
      </p:graphicFrame>
      <p:pic>
        <p:nvPicPr>
          <p:cNvPr id="13" name="Resim 12" descr="metin, çizgi, öykü gelişim çizgisi; kumpas; grafiğini çıkarma, paralel içeren bir resim&#10;&#10;Yapay zeka tarafından oluşturulmuş içerik yanlış olabilir.">
            <a:extLst>
              <a:ext uri="{FF2B5EF4-FFF2-40B4-BE49-F238E27FC236}">
                <a16:creationId xmlns:a16="http://schemas.microsoft.com/office/drawing/2014/main" id="{6F63D990-C13E-2863-CEA0-D673055D76C8}"/>
              </a:ext>
            </a:extLst>
          </p:cNvPr>
          <p:cNvPicPr>
            <a:picLocks noChangeAspect="1"/>
          </p:cNvPicPr>
          <p:nvPr/>
        </p:nvPicPr>
        <p:blipFill>
          <a:blip r:embed="rId4"/>
          <a:stretch>
            <a:fillRect/>
          </a:stretch>
        </p:blipFill>
        <p:spPr>
          <a:xfrm>
            <a:off x="-1" y="639203"/>
            <a:ext cx="7559675" cy="4724797"/>
          </a:xfrm>
          <a:prstGeom prst="rect">
            <a:avLst/>
          </a:prstGeom>
        </p:spPr>
      </p:pic>
    </p:spTree>
    <p:extLst>
      <p:ext uri="{BB962C8B-B14F-4D97-AF65-F5344CB8AC3E}">
        <p14:creationId xmlns:p14="http://schemas.microsoft.com/office/powerpoint/2010/main" val="378829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67442319-B454-9B26-5EE3-37C00DDC4EA8}"/>
            </a:ext>
          </a:extLst>
        </p:cNvPr>
        <p:cNvGrpSpPr/>
        <p:nvPr/>
      </p:nvGrpSpPr>
      <p:grpSpPr>
        <a:xfrm>
          <a:off x="0" y="0"/>
          <a:ext cx="0" cy="0"/>
          <a:chOff x="0" y="0"/>
          <a:chExt cx="0" cy="0"/>
        </a:xfrm>
      </p:grpSpPr>
      <p:sp>
        <p:nvSpPr>
          <p:cNvPr id="2" name="Dikdörtgen 1">
            <a:hlinkClick r:id="rId3"/>
            <a:extLst>
              <a:ext uri="{FF2B5EF4-FFF2-40B4-BE49-F238E27FC236}">
                <a16:creationId xmlns:a16="http://schemas.microsoft.com/office/drawing/2014/main" id="{B641C038-8B97-FD64-0C5C-1D2D9A19A115}"/>
              </a:ext>
            </a:extLst>
          </p:cNvPr>
          <p:cNvSpPr/>
          <p:nvPr/>
        </p:nvSpPr>
        <p:spPr>
          <a:xfrm>
            <a:off x="0" y="9435402"/>
            <a:ext cx="1135330" cy="251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a:hlinkClick r:id="rId3"/>
            <a:extLst>
              <a:ext uri="{FF2B5EF4-FFF2-40B4-BE49-F238E27FC236}">
                <a16:creationId xmlns:a16="http://schemas.microsoft.com/office/drawing/2014/main" id="{CDECD431-FCBD-4494-6CFF-6E41EDDC28B3}"/>
              </a:ext>
            </a:extLst>
          </p:cNvPr>
          <p:cNvSpPr/>
          <p:nvPr/>
        </p:nvSpPr>
        <p:spPr>
          <a:xfrm>
            <a:off x="1190563" y="9435402"/>
            <a:ext cx="981906" cy="251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a:hlinkClick r:id="rId3"/>
            <a:extLst>
              <a:ext uri="{FF2B5EF4-FFF2-40B4-BE49-F238E27FC236}">
                <a16:creationId xmlns:a16="http://schemas.microsoft.com/office/drawing/2014/main" id="{2D6974B5-3159-B2E6-DE74-5CC6C080C651}"/>
              </a:ext>
            </a:extLst>
          </p:cNvPr>
          <p:cNvSpPr/>
          <p:nvPr/>
        </p:nvSpPr>
        <p:spPr>
          <a:xfrm>
            <a:off x="2252249" y="9435402"/>
            <a:ext cx="2000632" cy="251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hlinkClick r:id="rId3"/>
            <a:extLst>
              <a:ext uri="{FF2B5EF4-FFF2-40B4-BE49-F238E27FC236}">
                <a16:creationId xmlns:a16="http://schemas.microsoft.com/office/drawing/2014/main" id="{7CA9696E-5046-CB7B-7040-3A102A5F75BE}"/>
              </a:ext>
            </a:extLst>
          </p:cNvPr>
          <p:cNvSpPr/>
          <p:nvPr/>
        </p:nvSpPr>
        <p:spPr>
          <a:xfrm>
            <a:off x="4301977" y="9435402"/>
            <a:ext cx="981906" cy="251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a:hlinkClick r:id="rId3"/>
            <a:extLst>
              <a:ext uri="{FF2B5EF4-FFF2-40B4-BE49-F238E27FC236}">
                <a16:creationId xmlns:a16="http://schemas.microsoft.com/office/drawing/2014/main" id="{CB81EAA9-0D0A-0CC8-E6C0-F9C8091141E1}"/>
              </a:ext>
            </a:extLst>
          </p:cNvPr>
          <p:cNvSpPr/>
          <p:nvPr/>
        </p:nvSpPr>
        <p:spPr>
          <a:xfrm>
            <a:off x="5332979" y="9435402"/>
            <a:ext cx="1221244" cy="251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a:hlinkClick r:id="rId3"/>
            <a:extLst>
              <a:ext uri="{FF2B5EF4-FFF2-40B4-BE49-F238E27FC236}">
                <a16:creationId xmlns:a16="http://schemas.microsoft.com/office/drawing/2014/main" id="{F3807A53-F805-6732-83C4-1ABC6AB21368}"/>
              </a:ext>
            </a:extLst>
          </p:cNvPr>
          <p:cNvSpPr/>
          <p:nvPr/>
        </p:nvSpPr>
        <p:spPr>
          <a:xfrm>
            <a:off x="6603319" y="9435402"/>
            <a:ext cx="956356" cy="251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Başlık 1">
            <a:extLst>
              <a:ext uri="{FF2B5EF4-FFF2-40B4-BE49-F238E27FC236}">
                <a16:creationId xmlns:a16="http://schemas.microsoft.com/office/drawing/2014/main" id="{E0E08303-05A2-E63C-2F0C-D1AA9CDDF97A}"/>
              </a:ext>
            </a:extLst>
          </p:cNvPr>
          <p:cNvSpPr txBox="1">
            <a:spLocks/>
          </p:cNvSpPr>
          <p:nvPr/>
        </p:nvSpPr>
        <p:spPr>
          <a:xfrm>
            <a:off x="0" y="90153"/>
            <a:ext cx="2412000" cy="324000"/>
          </a:xfrm>
          <a:prstGeom prst="rect">
            <a:avLst/>
          </a:prstGeom>
        </p:spPr>
        <p:txBody>
          <a:bodyPr vert="horz" lIns="91440" tIns="45720" rIns="91440" bIns="45720" rtlCol="0" anchor="t">
            <a:noAutofit/>
          </a:bodyPr>
          <a:lstStyle>
            <a:lvl1pPr algn="l" defTabSz="755934" rtl="0" eaLnBrk="1" latinLnBrk="0" hangingPunct="1">
              <a:lnSpc>
                <a:spcPct val="90000"/>
              </a:lnSpc>
              <a:spcBef>
                <a:spcPct val="0"/>
              </a:spcBef>
              <a:buNone/>
              <a:defRPr sz="2000" kern="1200">
                <a:solidFill>
                  <a:schemeClr val="bg1"/>
                </a:solidFill>
                <a:latin typeface="Montserrat" pitchFamily="2" charset="0"/>
                <a:ea typeface="+mj-ea"/>
                <a:cs typeface="+mj-cs"/>
              </a:defRPr>
            </a:lvl1pPr>
          </a:lstStyle>
          <a:p>
            <a:r>
              <a:rPr lang="tr-TR" b="1" dirty="0"/>
              <a:t>FOREX BÜLTENİ</a:t>
            </a:r>
            <a:endParaRPr lang="tr-TR" sz="1400" dirty="0"/>
          </a:p>
        </p:txBody>
      </p:sp>
      <p:sp>
        <p:nvSpPr>
          <p:cNvPr id="17" name="Metin kutusu 16">
            <a:extLst>
              <a:ext uri="{FF2B5EF4-FFF2-40B4-BE49-F238E27FC236}">
                <a16:creationId xmlns:a16="http://schemas.microsoft.com/office/drawing/2014/main" id="{9091DCFD-02FC-724F-41E8-C47EE58035D5}"/>
              </a:ext>
            </a:extLst>
          </p:cNvPr>
          <p:cNvSpPr txBox="1"/>
          <p:nvPr/>
        </p:nvSpPr>
        <p:spPr>
          <a:xfrm>
            <a:off x="5409126" y="90153"/>
            <a:ext cx="1378039" cy="369332"/>
          </a:xfrm>
          <a:prstGeom prst="rect">
            <a:avLst/>
          </a:prstGeom>
          <a:noFill/>
        </p:spPr>
        <p:txBody>
          <a:bodyPr wrap="square" rtlCol="0">
            <a:spAutoFit/>
          </a:bodyPr>
          <a:lstStyle/>
          <a:p>
            <a:fld id="{99FDE133-AA70-4E00-B958-97902F922419}" type="datetime1">
              <a:rPr lang="tr-TR" smtClean="0">
                <a:solidFill>
                  <a:schemeClr val="bg1"/>
                </a:solidFill>
                <a:latin typeface="Arial" panose="020B0604020202020204" pitchFamily="34" charset="0"/>
                <a:cs typeface="Arial" panose="020B0604020202020204" pitchFamily="34" charset="0"/>
              </a:rPr>
              <a:t>04.03.2026</a:t>
            </a:fld>
            <a:endParaRPr lang="tr-TR" dirty="0">
              <a:solidFill>
                <a:schemeClr val="bg1"/>
              </a:solidFill>
              <a:latin typeface="Arial" panose="020B0604020202020204" pitchFamily="34" charset="0"/>
              <a:cs typeface="Arial" panose="020B0604020202020204" pitchFamily="34" charset="0"/>
            </a:endParaRPr>
          </a:p>
        </p:txBody>
      </p:sp>
      <p:sp>
        <p:nvSpPr>
          <p:cNvPr id="4" name="Metin kutusu 3">
            <a:extLst>
              <a:ext uri="{FF2B5EF4-FFF2-40B4-BE49-F238E27FC236}">
                <a16:creationId xmlns:a16="http://schemas.microsoft.com/office/drawing/2014/main" id="{46C4D8AC-BCD5-49F2-0948-9F4217C5BC1D}"/>
              </a:ext>
            </a:extLst>
          </p:cNvPr>
          <p:cNvSpPr txBox="1"/>
          <p:nvPr/>
        </p:nvSpPr>
        <p:spPr>
          <a:xfrm>
            <a:off x="2" y="5472000"/>
            <a:ext cx="7559675" cy="360000"/>
          </a:xfrm>
          <a:prstGeom prst="rect">
            <a:avLst/>
          </a:prstGeom>
          <a:solidFill>
            <a:srgbClr val="6CBF4A"/>
          </a:solidFill>
        </p:spPr>
        <p:txBody>
          <a:bodyPr wrap="square" rtlCol="0">
            <a:spAutoFit/>
          </a:bodyPr>
          <a:lstStyle/>
          <a:p>
            <a:r>
              <a:rPr lang="tr-TR" dirty="0">
                <a:solidFill>
                  <a:schemeClr val="bg1"/>
                </a:solidFill>
              </a:rPr>
              <a:t>BRENT</a:t>
            </a:r>
          </a:p>
        </p:txBody>
      </p:sp>
      <p:sp>
        <p:nvSpPr>
          <p:cNvPr id="6" name="Metin kutusu 5">
            <a:extLst>
              <a:ext uri="{FF2B5EF4-FFF2-40B4-BE49-F238E27FC236}">
                <a16:creationId xmlns:a16="http://schemas.microsoft.com/office/drawing/2014/main" id="{056F0357-EC97-26AE-3DCE-6F7B9E3964F0}"/>
              </a:ext>
            </a:extLst>
          </p:cNvPr>
          <p:cNvSpPr txBox="1"/>
          <p:nvPr/>
        </p:nvSpPr>
        <p:spPr>
          <a:xfrm>
            <a:off x="936000" y="5940000"/>
            <a:ext cx="5724000" cy="2031325"/>
          </a:xfrm>
          <a:prstGeom prst="rect">
            <a:avLst/>
          </a:prstGeom>
          <a:noFill/>
        </p:spPr>
        <p:txBody>
          <a:bodyPr wrap="square">
            <a:spAutoFit/>
          </a:bodyPr>
          <a:lstStyle/>
          <a:p>
            <a:pPr algn="just"/>
            <a:r>
              <a:rPr lang="tr-TR" sz="1400" dirty="0">
                <a:solidFill>
                  <a:schemeClr val="tx1">
                    <a:lumMod val="85000"/>
                    <a:lumOff val="15000"/>
                  </a:schemeClr>
                </a:solidFill>
                <a:latin typeface="Arial" panose="020B0604020202020204" pitchFamily="34" charset="0"/>
                <a:cs typeface="Arial" panose="020B0604020202020204" pitchFamily="34" charset="0"/>
              </a:rPr>
              <a:t>Hürmüz Boğazı’nın kapatılmasıyla birlikte 80 dolar üzerinde ivme kazanan Brent petrol dün ABD’nin boğazı tekrar faaliyete açabileceği haberi ile gerilese de bu düşüş sınırlı kaldı. Yeni güne tekrar 83 dolar üzerinde başlıyoruz. İran gündemi önemini koruyor. Haber akışı volatilite yaratabilir. </a:t>
            </a:r>
          </a:p>
          <a:p>
            <a:pPr algn="just"/>
            <a:endParaRPr lang="tr-TR" sz="1400" dirty="0">
              <a:solidFill>
                <a:schemeClr val="tx1">
                  <a:lumMod val="85000"/>
                  <a:lumOff val="15000"/>
                </a:schemeClr>
              </a:solidFill>
              <a:latin typeface="Arial" panose="020B0604020202020204" pitchFamily="34" charset="0"/>
              <a:cs typeface="Arial" panose="020B0604020202020204" pitchFamily="34" charset="0"/>
            </a:endParaRPr>
          </a:p>
          <a:p>
            <a:pPr algn="just"/>
            <a:r>
              <a:rPr lang="tr-TR" sz="1400" dirty="0">
                <a:solidFill>
                  <a:schemeClr val="tx1">
                    <a:lumMod val="85000"/>
                    <a:lumOff val="15000"/>
                  </a:schemeClr>
                </a:solidFill>
                <a:latin typeface="Arial" panose="020B0604020202020204" pitchFamily="34" charset="0"/>
                <a:cs typeface="Arial" panose="020B0604020202020204" pitchFamily="34" charset="0"/>
              </a:rPr>
              <a:t>Teknik olarak 82,70 destek bölgesi üzerindeki tutunma devam ettiği sürece yukarı eğilim sürebilir. Olası geri çekilme ve kırılma durumunda ise 81,40 bölgesi bir sonraki destek olarak öne çıkmakta. </a:t>
            </a:r>
          </a:p>
        </p:txBody>
      </p:sp>
      <p:graphicFrame>
        <p:nvGraphicFramePr>
          <p:cNvPr id="11" name="Tablo 10">
            <a:extLst>
              <a:ext uri="{FF2B5EF4-FFF2-40B4-BE49-F238E27FC236}">
                <a16:creationId xmlns:a16="http://schemas.microsoft.com/office/drawing/2014/main" id="{494BBC5F-8B11-2177-1CB3-8D58CC4510A8}"/>
              </a:ext>
            </a:extLst>
          </p:cNvPr>
          <p:cNvGraphicFramePr>
            <a:graphicFrameLocks noGrp="1"/>
          </p:cNvGraphicFramePr>
          <p:nvPr>
            <p:extLst>
              <p:ext uri="{D42A27DB-BD31-4B8C-83A1-F6EECF244321}">
                <p14:modId xmlns:p14="http://schemas.microsoft.com/office/powerpoint/2010/main" val="1187991171"/>
              </p:ext>
            </p:extLst>
          </p:nvPr>
        </p:nvGraphicFramePr>
        <p:xfrm>
          <a:off x="936000" y="8163052"/>
          <a:ext cx="3526236" cy="581760"/>
        </p:xfrm>
        <a:graphic>
          <a:graphicData uri="http://schemas.openxmlformats.org/drawingml/2006/table">
            <a:tbl>
              <a:tblPr/>
              <a:tblGrid>
                <a:gridCol w="798393">
                  <a:extLst>
                    <a:ext uri="{9D8B030D-6E8A-4147-A177-3AD203B41FA5}">
                      <a16:colId xmlns:a16="http://schemas.microsoft.com/office/drawing/2014/main" val="242911310"/>
                    </a:ext>
                  </a:extLst>
                </a:gridCol>
                <a:gridCol w="798393">
                  <a:extLst>
                    <a:ext uri="{9D8B030D-6E8A-4147-A177-3AD203B41FA5}">
                      <a16:colId xmlns:a16="http://schemas.microsoft.com/office/drawing/2014/main" val="2304024744"/>
                    </a:ext>
                  </a:extLst>
                </a:gridCol>
                <a:gridCol w="332664">
                  <a:extLst>
                    <a:ext uri="{9D8B030D-6E8A-4147-A177-3AD203B41FA5}">
                      <a16:colId xmlns:a16="http://schemas.microsoft.com/office/drawing/2014/main" val="765501142"/>
                    </a:ext>
                  </a:extLst>
                </a:gridCol>
                <a:gridCol w="798393">
                  <a:extLst>
                    <a:ext uri="{9D8B030D-6E8A-4147-A177-3AD203B41FA5}">
                      <a16:colId xmlns:a16="http://schemas.microsoft.com/office/drawing/2014/main" val="3403814457"/>
                    </a:ext>
                  </a:extLst>
                </a:gridCol>
                <a:gridCol w="798393">
                  <a:extLst>
                    <a:ext uri="{9D8B030D-6E8A-4147-A177-3AD203B41FA5}">
                      <a16:colId xmlns:a16="http://schemas.microsoft.com/office/drawing/2014/main" val="4026585313"/>
                    </a:ext>
                  </a:extLst>
                </a:gridCol>
              </a:tblGrid>
              <a:tr h="193920">
                <a:tc>
                  <a:txBody>
                    <a:bodyPr/>
                    <a:lstStyle/>
                    <a:p>
                      <a:pPr algn="l" fontAlgn="b">
                        <a:buNone/>
                      </a:pPr>
                      <a:r>
                        <a:rPr lang="tr-TR" sz="1200" b="0" i="0" u="none" strike="noStrike" dirty="0">
                          <a:solidFill>
                            <a:srgbClr val="196B24"/>
                          </a:solidFill>
                          <a:effectLst/>
                          <a:latin typeface="Arial" panose="020B0604020202020204" pitchFamily="34" charset="0"/>
                          <a:cs typeface="Arial" panose="020B0604020202020204" pitchFamily="34" charset="0"/>
                        </a:rPr>
                        <a:t>Destek 1:</a:t>
                      </a:r>
                    </a:p>
                  </a:txBody>
                  <a:tcPr marL="9524" marR="9524" marT="9524" marB="0" anchor="b">
                    <a:lnL>
                      <a:noFill/>
                    </a:lnL>
                    <a:lnR>
                      <a:noFill/>
                    </a:lnR>
                    <a:lnT>
                      <a:noFill/>
                    </a:lnT>
                    <a:lnB w="6350" cap="flat" cmpd="sng" algn="ctr">
                      <a:solidFill>
                        <a:srgbClr val="000000"/>
                      </a:solidFill>
                      <a:prstDash val="dash"/>
                      <a:round/>
                      <a:headEnd type="none" w="med" len="med"/>
                      <a:tailEnd type="none" w="med" len="med"/>
                    </a:lnB>
                    <a:noFill/>
                  </a:tcPr>
                </a:tc>
                <a:tc>
                  <a:txBody>
                    <a:bodyPr/>
                    <a:lstStyle/>
                    <a:p>
                      <a:pPr marL="0" marR="0" lvl="0" indent="0" algn="l" defTabSz="755934" rtl="0" eaLnBrk="1" fontAlgn="b" latinLnBrk="0" hangingPunct="1">
                        <a:lnSpc>
                          <a:spcPct val="100000"/>
                        </a:lnSpc>
                        <a:spcBef>
                          <a:spcPts val="0"/>
                        </a:spcBef>
                        <a:spcAft>
                          <a:spcPts val="0"/>
                        </a:spcAft>
                        <a:buClrTx/>
                        <a:buSzTx/>
                        <a:buFontTx/>
                        <a:buNone/>
                        <a:tabLst/>
                        <a:defRPr/>
                      </a:pPr>
                      <a:r>
                        <a:rPr lang="tr-TR" sz="1200" b="0" i="0" u="none" strike="noStrike" kern="1200" dirty="0">
                          <a:solidFill>
                            <a:srgbClr val="196B24"/>
                          </a:solidFill>
                          <a:effectLst/>
                          <a:latin typeface="Arial" panose="020B0604020202020204" pitchFamily="34" charset="0"/>
                          <a:ea typeface="+mn-ea"/>
                          <a:cs typeface="Arial" panose="020B0604020202020204" pitchFamily="34" charset="0"/>
                        </a:rPr>
                        <a:t>82,70</a:t>
                      </a:r>
                    </a:p>
                  </a:txBody>
                  <a:tcPr marL="9524" marR="9524" marT="9524" marB="0" anchor="b">
                    <a:lnL>
                      <a:noFill/>
                    </a:lnL>
                    <a:lnR>
                      <a:noFill/>
                    </a:lnR>
                    <a:lnT>
                      <a:noFill/>
                    </a:lnT>
                    <a:lnB w="6350" cap="flat" cmpd="sng" algn="ctr">
                      <a:solidFill>
                        <a:srgbClr val="000000"/>
                      </a:solidFill>
                      <a:prstDash val="dash"/>
                      <a:round/>
                      <a:headEnd type="none" w="med" len="med"/>
                      <a:tailEnd type="none" w="med" len="med"/>
                    </a:lnB>
                    <a:noFill/>
                  </a:tcPr>
                </a:tc>
                <a:tc rowSpan="3">
                  <a:txBody>
                    <a:bodyPr/>
                    <a:lstStyle/>
                    <a:p>
                      <a:pPr algn="ctr" fontAlgn="b">
                        <a:buNone/>
                      </a:pPr>
                      <a:r>
                        <a:rPr lang="tr-TR" sz="1200" b="1" i="0" u="none" strike="noStrike" dirty="0">
                          <a:solidFill>
                            <a:srgbClr val="0070C0"/>
                          </a:solidFill>
                          <a:effectLst/>
                          <a:latin typeface="Arial" panose="020B0604020202020204" pitchFamily="34" charset="0"/>
                          <a:cs typeface="Arial" panose="020B0604020202020204" pitchFamily="34" charset="0"/>
                        </a:rPr>
                        <a:t>-----------</a:t>
                      </a:r>
                    </a:p>
                  </a:txBody>
                  <a:tcPr marL="9524" marR="9524" marT="9524" marB="0" vert="vert" anchor="b">
                    <a:lnL>
                      <a:noFill/>
                    </a:lnL>
                    <a:lnR>
                      <a:noFill/>
                    </a:lnR>
                    <a:lnT>
                      <a:noFill/>
                    </a:lnT>
                    <a:lnB>
                      <a:noFill/>
                    </a:lnB>
                    <a:noFill/>
                  </a:tcPr>
                </a:tc>
                <a:tc>
                  <a:txBody>
                    <a:bodyPr/>
                    <a:lstStyle/>
                    <a:p>
                      <a:pPr algn="l" fontAlgn="b">
                        <a:buNone/>
                      </a:pPr>
                      <a:r>
                        <a:rPr lang="tr-TR" sz="1200" b="0" i="0" u="none" strike="noStrike" dirty="0">
                          <a:solidFill>
                            <a:srgbClr val="C00000"/>
                          </a:solidFill>
                          <a:effectLst/>
                          <a:latin typeface="Arial" panose="020B0604020202020204" pitchFamily="34" charset="0"/>
                          <a:cs typeface="Arial" panose="020B0604020202020204" pitchFamily="34" charset="0"/>
                        </a:rPr>
                        <a:t>Direnç 1:</a:t>
                      </a:r>
                    </a:p>
                  </a:txBody>
                  <a:tcPr marL="9524" marR="9524" marT="9524" marB="0" anchor="b">
                    <a:lnL>
                      <a:noFill/>
                    </a:lnL>
                    <a:lnR>
                      <a:noFill/>
                    </a:lnR>
                    <a:lnT>
                      <a:noFill/>
                    </a:lnT>
                    <a:lnB w="6350" cap="flat" cmpd="sng" algn="ctr">
                      <a:solidFill>
                        <a:srgbClr val="000000"/>
                      </a:solidFill>
                      <a:prstDash val="dash"/>
                      <a:round/>
                      <a:headEnd type="none" w="med" len="med"/>
                      <a:tailEnd type="none" w="med" len="med"/>
                    </a:lnB>
                    <a:noFill/>
                  </a:tcPr>
                </a:tc>
                <a:tc>
                  <a:txBody>
                    <a:bodyPr/>
                    <a:lstStyle/>
                    <a:p>
                      <a:pPr algn="l" fontAlgn="b">
                        <a:buNone/>
                      </a:pPr>
                      <a:r>
                        <a:rPr lang="tr-TR" sz="1200" b="0" i="0" u="none" strike="noStrike" dirty="0">
                          <a:solidFill>
                            <a:srgbClr val="C00000"/>
                          </a:solidFill>
                          <a:effectLst/>
                          <a:latin typeface="Arial" panose="020B0604020202020204" pitchFamily="34" charset="0"/>
                          <a:cs typeface="Arial" panose="020B0604020202020204" pitchFamily="34" charset="0"/>
                        </a:rPr>
                        <a:t>85,00</a:t>
                      </a:r>
                    </a:p>
                  </a:txBody>
                  <a:tcPr marL="9524" marR="9524" marT="9524" marB="0" anchor="b">
                    <a:lnL>
                      <a:noFill/>
                    </a:lnL>
                    <a:lnR>
                      <a:noFill/>
                    </a:lnR>
                    <a:lnT>
                      <a:noFill/>
                    </a:lnT>
                    <a:lnB w="6350" cap="flat" cmpd="sng" algn="ctr">
                      <a:solidFill>
                        <a:srgbClr val="000000"/>
                      </a:solidFill>
                      <a:prstDash val="dash"/>
                      <a:round/>
                      <a:headEnd type="none" w="med" len="med"/>
                      <a:tailEnd type="none" w="med" len="med"/>
                    </a:lnB>
                    <a:noFill/>
                  </a:tcPr>
                </a:tc>
                <a:extLst>
                  <a:ext uri="{0D108BD9-81ED-4DB2-BD59-A6C34878D82A}">
                    <a16:rowId xmlns:a16="http://schemas.microsoft.com/office/drawing/2014/main" val="1769003159"/>
                  </a:ext>
                </a:extLst>
              </a:tr>
              <a:tr h="193920">
                <a:tc>
                  <a:txBody>
                    <a:bodyPr/>
                    <a:lstStyle/>
                    <a:p>
                      <a:pPr algn="l" fontAlgn="b">
                        <a:buNone/>
                      </a:pPr>
                      <a:r>
                        <a:rPr lang="tr-TR" sz="1200" b="0" i="0" u="none" strike="noStrike" dirty="0">
                          <a:solidFill>
                            <a:srgbClr val="196B24"/>
                          </a:solidFill>
                          <a:effectLst/>
                          <a:latin typeface="Arial" panose="020B0604020202020204" pitchFamily="34" charset="0"/>
                          <a:cs typeface="Arial" panose="020B0604020202020204" pitchFamily="34" charset="0"/>
                        </a:rPr>
                        <a:t>Destek 2:</a:t>
                      </a:r>
                    </a:p>
                  </a:txBody>
                  <a:tcPr marL="9524" marR="9524" marT="9524" marB="0" anchor="b">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noFill/>
                  </a:tcPr>
                </a:tc>
                <a:tc>
                  <a:txBody>
                    <a:bodyPr/>
                    <a:lstStyle/>
                    <a:p>
                      <a:pPr marL="0" marR="0" lvl="0" indent="0" algn="l" defTabSz="755934" rtl="0" eaLnBrk="1" fontAlgn="b" latinLnBrk="0" hangingPunct="1">
                        <a:lnSpc>
                          <a:spcPct val="100000"/>
                        </a:lnSpc>
                        <a:spcBef>
                          <a:spcPts val="0"/>
                        </a:spcBef>
                        <a:spcAft>
                          <a:spcPts val="0"/>
                        </a:spcAft>
                        <a:buClrTx/>
                        <a:buSzTx/>
                        <a:buFontTx/>
                        <a:buNone/>
                        <a:tabLst/>
                        <a:defRPr/>
                      </a:pPr>
                      <a:r>
                        <a:rPr lang="tr-TR" sz="1200" b="0" i="0" u="none" strike="noStrike" kern="1200" dirty="0">
                          <a:solidFill>
                            <a:srgbClr val="196B24"/>
                          </a:solidFill>
                          <a:effectLst/>
                          <a:latin typeface="Arial" panose="020B0604020202020204" pitchFamily="34" charset="0"/>
                          <a:ea typeface="+mn-ea"/>
                          <a:cs typeface="Arial" panose="020B0604020202020204" pitchFamily="34" charset="0"/>
                        </a:rPr>
                        <a:t>81,40</a:t>
                      </a:r>
                    </a:p>
                  </a:txBody>
                  <a:tcPr marL="9524" marR="9524" marT="9524" marB="0" anchor="b">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noFill/>
                  </a:tcPr>
                </a:tc>
                <a:tc vMerge="1">
                  <a:txBody>
                    <a:bodyPr/>
                    <a:lstStyle/>
                    <a:p>
                      <a:endParaRPr lang="tr-TR"/>
                    </a:p>
                  </a:txBody>
                  <a:tcPr/>
                </a:tc>
                <a:tc>
                  <a:txBody>
                    <a:bodyPr/>
                    <a:lstStyle/>
                    <a:p>
                      <a:pPr algn="l" fontAlgn="b">
                        <a:buNone/>
                      </a:pPr>
                      <a:r>
                        <a:rPr lang="tr-TR" sz="1200" b="0" i="0" u="none" strike="noStrike" dirty="0">
                          <a:solidFill>
                            <a:srgbClr val="C00000"/>
                          </a:solidFill>
                          <a:effectLst/>
                          <a:latin typeface="Arial" panose="020B0604020202020204" pitchFamily="34" charset="0"/>
                          <a:cs typeface="Arial" panose="020B0604020202020204" pitchFamily="34" charset="0"/>
                        </a:rPr>
                        <a:t>Direnç 2:</a:t>
                      </a:r>
                    </a:p>
                  </a:txBody>
                  <a:tcPr marL="9524" marR="9524" marT="9524" marB="0" anchor="b">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noFill/>
                  </a:tcPr>
                </a:tc>
                <a:tc>
                  <a:txBody>
                    <a:bodyPr/>
                    <a:lstStyle/>
                    <a:p>
                      <a:pPr algn="l" fontAlgn="b">
                        <a:buNone/>
                      </a:pPr>
                      <a:r>
                        <a:rPr lang="tr-TR" sz="1200" b="0" i="0" u="none" strike="noStrike" dirty="0">
                          <a:solidFill>
                            <a:srgbClr val="C00000"/>
                          </a:solidFill>
                          <a:effectLst/>
                          <a:latin typeface="Arial" panose="020B0604020202020204" pitchFamily="34" charset="0"/>
                          <a:cs typeface="Arial" panose="020B0604020202020204" pitchFamily="34" charset="0"/>
                        </a:rPr>
                        <a:t>86,20</a:t>
                      </a:r>
                    </a:p>
                  </a:txBody>
                  <a:tcPr marL="9524" marR="9524" marT="9524" marB="0" anchor="b">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noFill/>
                  </a:tcPr>
                </a:tc>
                <a:extLst>
                  <a:ext uri="{0D108BD9-81ED-4DB2-BD59-A6C34878D82A}">
                    <a16:rowId xmlns:a16="http://schemas.microsoft.com/office/drawing/2014/main" val="3917425175"/>
                  </a:ext>
                </a:extLst>
              </a:tr>
              <a:tr h="193920">
                <a:tc>
                  <a:txBody>
                    <a:bodyPr/>
                    <a:lstStyle/>
                    <a:p>
                      <a:pPr algn="l" fontAlgn="b">
                        <a:buNone/>
                      </a:pPr>
                      <a:r>
                        <a:rPr lang="tr-TR" sz="1200" b="0" i="0" u="none" strike="noStrike" dirty="0">
                          <a:solidFill>
                            <a:srgbClr val="196B24"/>
                          </a:solidFill>
                          <a:effectLst/>
                          <a:latin typeface="Arial" panose="020B0604020202020204" pitchFamily="34" charset="0"/>
                          <a:cs typeface="Arial" panose="020B0604020202020204" pitchFamily="34" charset="0"/>
                        </a:rPr>
                        <a:t>Destek 3:</a:t>
                      </a:r>
                    </a:p>
                  </a:txBody>
                  <a:tcPr marL="9524" marR="9524" marT="9524" marB="0" anchor="b">
                    <a:lnL>
                      <a:noFill/>
                    </a:lnL>
                    <a:lnR>
                      <a:noFill/>
                    </a:lnR>
                    <a:lnT w="6350" cap="flat" cmpd="sng" algn="ctr">
                      <a:solidFill>
                        <a:srgbClr val="000000"/>
                      </a:solidFill>
                      <a:prstDash val="dash"/>
                      <a:round/>
                      <a:headEnd type="none" w="med" len="med"/>
                      <a:tailEnd type="none" w="med" len="med"/>
                    </a:lnT>
                    <a:lnB>
                      <a:noFill/>
                    </a:lnB>
                    <a:noFill/>
                  </a:tcPr>
                </a:tc>
                <a:tc>
                  <a:txBody>
                    <a:bodyPr/>
                    <a:lstStyle/>
                    <a:p>
                      <a:pPr marL="0" marR="0" lvl="0" indent="0" algn="l" defTabSz="755934" rtl="0" eaLnBrk="1" fontAlgn="b" latinLnBrk="0" hangingPunct="1">
                        <a:lnSpc>
                          <a:spcPct val="100000"/>
                        </a:lnSpc>
                        <a:spcBef>
                          <a:spcPts val="0"/>
                        </a:spcBef>
                        <a:spcAft>
                          <a:spcPts val="0"/>
                        </a:spcAft>
                        <a:buClrTx/>
                        <a:buSzTx/>
                        <a:buFontTx/>
                        <a:buNone/>
                        <a:tabLst/>
                        <a:defRPr/>
                      </a:pPr>
                      <a:r>
                        <a:rPr lang="tr-TR" sz="1200" b="0" i="0" u="none" strike="noStrike" kern="1200" dirty="0">
                          <a:solidFill>
                            <a:srgbClr val="196B24"/>
                          </a:solidFill>
                          <a:effectLst/>
                          <a:latin typeface="Arial" panose="020B0604020202020204" pitchFamily="34" charset="0"/>
                          <a:ea typeface="+mn-ea"/>
                          <a:cs typeface="Arial" panose="020B0604020202020204" pitchFamily="34" charset="0"/>
                        </a:rPr>
                        <a:t>81,00</a:t>
                      </a:r>
                    </a:p>
                  </a:txBody>
                  <a:tcPr marL="9524" marR="9524" marT="9524" marB="0" anchor="b">
                    <a:lnL>
                      <a:noFill/>
                    </a:lnL>
                    <a:lnR>
                      <a:noFill/>
                    </a:lnR>
                    <a:lnT w="6350" cap="flat" cmpd="sng" algn="ctr">
                      <a:solidFill>
                        <a:srgbClr val="000000"/>
                      </a:solidFill>
                      <a:prstDash val="dash"/>
                      <a:round/>
                      <a:headEnd type="none" w="med" len="med"/>
                      <a:tailEnd type="none" w="med" len="med"/>
                    </a:lnT>
                    <a:lnB>
                      <a:noFill/>
                    </a:lnB>
                    <a:noFill/>
                  </a:tcPr>
                </a:tc>
                <a:tc vMerge="1">
                  <a:txBody>
                    <a:bodyPr/>
                    <a:lstStyle/>
                    <a:p>
                      <a:endParaRPr lang="tr-TR"/>
                    </a:p>
                  </a:txBody>
                  <a:tcPr/>
                </a:tc>
                <a:tc>
                  <a:txBody>
                    <a:bodyPr/>
                    <a:lstStyle/>
                    <a:p>
                      <a:pPr algn="l" fontAlgn="b">
                        <a:buNone/>
                      </a:pPr>
                      <a:r>
                        <a:rPr lang="tr-TR" sz="1200" b="0" i="0" u="none" strike="noStrike" dirty="0">
                          <a:solidFill>
                            <a:srgbClr val="C00000"/>
                          </a:solidFill>
                          <a:effectLst/>
                          <a:latin typeface="Arial" panose="020B0604020202020204" pitchFamily="34" charset="0"/>
                          <a:cs typeface="Arial" panose="020B0604020202020204" pitchFamily="34" charset="0"/>
                        </a:rPr>
                        <a:t>Direnç 3:</a:t>
                      </a:r>
                    </a:p>
                  </a:txBody>
                  <a:tcPr marL="9524" marR="9524" marT="9524" marB="0" anchor="b">
                    <a:lnL>
                      <a:noFill/>
                    </a:lnL>
                    <a:lnR>
                      <a:noFill/>
                    </a:lnR>
                    <a:lnT w="6350" cap="flat" cmpd="sng" algn="ctr">
                      <a:solidFill>
                        <a:srgbClr val="000000"/>
                      </a:solidFill>
                      <a:prstDash val="dash"/>
                      <a:round/>
                      <a:headEnd type="none" w="med" len="med"/>
                      <a:tailEnd type="none" w="med" len="med"/>
                    </a:lnT>
                    <a:lnB>
                      <a:noFill/>
                    </a:lnB>
                    <a:noFill/>
                  </a:tcPr>
                </a:tc>
                <a:tc>
                  <a:txBody>
                    <a:bodyPr/>
                    <a:lstStyle/>
                    <a:p>
                      <a:pPr algn="l" fontAlgn="b">
                        <a:buNone/>
                      </a:pPr>
                      <a:r>
                        <a:rPr lang="tr-TR" sz="1200" b="0" i="0" u="none" strike="noStrike" dirty="0">
                          <a:solidFill>
                            <a:srgbClr val="C00000"/>
                          </a:solidFill>
                          <a:effectLst/>
                          <a:latin typeface="Arial" panose="020B0604020202020204" pitchFamily="34" charset="0"/>
                          <a:cs typeface="Arial" panose="020B0604020202020204" pitchFamily="34" charset="0"/>
                        </a:rPr>
                        <a:t>87,50</a:t>
                      </a:r>
                    </a:p>
                  </a:txBody>
                  <a:tcPr marL="9524" marR="9524" marT="9524" marB="0" anchor="b">
                    <a:lnL>
                      <a:noFill/>
                    </a:lnL>
                    <a:lnR>
                      <a:noFill/>
                    </a:lnR>
                    <a:lnT w="6350" cap="flat" cmpd="sng" algn="ctr">
                      <a:solidFill>
                        <a:srgbClr val="000000"/>
                      </a:solidFill>
                      <a:prstDash val="dash"/>
                      <a:round/>
                      <a:headEnd type="none" w="med" len="med"/>
                      <a:tailEnd type="none" w="med" len="med"/>
                    </a:lnT>
                    <a:lnB>
                      <a:noFill/>
                    </a:lnB>
                    <a:noFill/>
                  </a:tcPr>
                </a:tc>
                <a:extLst>
                  <a:ext uri="{0D108BD9-81ED-4DB2-BD59-A6C34878D82A}">
                    <a16:rowId xmlns:a16="http://schemas.microsoft.com/office/drawing/2014/main" val="3556640158"/>
                  </a:ext>
                </a:extLst>
              </a:tr>
            </a:tbl>
          </a:graphicData>
        </a:graphic>
      </p:graphicFrame>
      <p:pic>
        <p:nvPicPr>
          <p:cNvPr id="12" name="Resim 11" descr="metin, ekran görüntüsü, çizgi, öykü gelişim çizgisi; kumpas; grafiğini çıkarma içeren bir resim&#10;&#10;Yapay zeka tarafından oluşturulmuş içerik yanlış olabilir.">
            <a:extLst>
              <a:ext uri="{FF2B5EF4-FFF2-40B4-BE49-F238E27FC236}">
                <a16:creationId xmlns:a16="http://schemas.microsoft.com/office/drawing/2014/main" id="{2320C7D3-BAEF-8F36-A15C-821B23F506E3}"/>
              </a:ext>
            </a:extLst>
          </p:cNvPr>
          <p:cNvPicPr>
            <a:picLocks noChangeAspect="1"/>
          </p:cNvPicPr>
          <p:nvPr/>
        </p:nvPicPr>
        <p:blipFill>
          <a:blip r:embed="rId4"/>
          <a:stretch>
            <a:fillRect/>
          </a:stretch>
        </p:blipFill>
        <p:spPr>
          <a:xfrm>
            <a:off x="-1" y="639203"/>
            <a:ext cx="7559675" cy="4724797"/>
          </a:xfrm>
          <a:prstGeom prst="rect">
            <a:avLst/>
          </a:prstGeom>
        </p:spPr>
      </p:pic>
    </p:spTree>
    <p:extLst>
      <p:ext uri="{BB962C8B-B14F-4D97-AF65-F5344CB8AC3E}">
        <p14:creationId xmlns:p14="http://schemas.microsoft.com/office/powerpoint/2010/main" val="1999721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9D39E56B-75AD-3634-3C11-8F86C145A24E}"/>
            </a:ext>
          </a:extLst>
        </p:cNvPr>
        <p:cNvGrpSpPr/>
        <p:nvPr/>
      </p:nvGrpSpPr>
      <p:grpSpPr>
        <a:xfrm>
          <a:off x="0" y="0"/>
          <a:ext cx="0" cy="0"/>
          <a:chOff x="0" y="0"/>
          <a:chExt cx="0" cy="0"/>
        </a:xfrm>
      </p:grpSpPr>
      <p:sp>
        <p:nvSpPr>
          <p:cNvPr id="2" name="Dikdörtgen 1">
            <a:hlinkClick r:id="rId3"/>
            <a:extLst>
              <a:ext uri="{FF2B5EF4-FFF2-40B4-BE49-F238E27FC236}">
                <a16:creationId xmlns:a16="http://schemas.microsoft.com/office/drawing/2014/main" id="{440850FD-A7A1-1D1F-12A0-66132F103846}"/>
              </a:ext>
            </a:extLst>
          </p:cNvPr>
          <p:cNvSpPr/>
          <p:nvPr/>
        </p:nvSpPr>
        <p:spPr>
          <a:xfrm>
            <a:off x="0" y="9435402"/>
            <a:ext cx="1135330" cy="251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a:hlinkClick r:id="rId3"/>
            <a:extLst>
              <a:ext uri="{FF2B5EF4-FFF2-40B4-BE49-F238E27FC236}">
                <a16:creationId xmlns:a16="http://schemas.microsoft.com/office/drawing/2014/main" id="{2657C527-30A0-CA39-355F-C23A8E1481CC}"/>
              </a:ext>
            </a:extLst>
          </p:cNvPr>
          <p:cNvSpPr/>
          <p:nvPr/>
        </p:nvSpPr>
        <p:spPr>
          <a:xfrm>
            <a:off x="1190563" y="9435402"/>
            <a:ext cx="981906" cy="251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a:hlinkClick r:id="rId3"/>
            <a:extLst>
              <a:ext uri="{FF2B5EF4-FFF2-40B4-BE49-F238E27FC236}">
                <a16:creationId xmlns:a16="http://schemas.microsoft.com/office/drawing/2014/main" id="{AC9896FC-2163-02C9-F5F6-8744FF107E07}"/>
              </a:ext>
            </a:extLst>
          </p:cNvPr>
          <p:cNvSpPr/>
          <p:nvPr/>
        </p:nvSpPr>
        <p:spPr>
          <a:xfrm>
            <a:off x="2252249" y="9435402"/>
            <a:ext cx="2000632" cy="251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hlinkClick r:id="rId3"/>
            <a:extLst>
              <a:ext uri="{FF2B5EF4-FFF2-40B4-BE49-F238E27FC236}">
                <a16:creationId xmlns:a16="http://schemas.microsoft.com/office/drawing/2014/main" id="{00A92442-0913-B115-2744-A3CEE256CB99}"/>
              </a:ext>
            </a:extLst>
          </p:cNvPr>
          <p:cNvSpPr/>
          <p:nvPr/>
        </p:nvSpPr>
        <p:spPr>
          <a:xfrm>
            <a:off x="4301977" y="9435402"/>
            <a:ext cx="981906" cy="251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a:hlinkClick r:id="rId3"/>
            <a:extLst>
              <a:ext uri="{FF2B5EF4-FFF2-40B4-BE49-F238E27FC236}">
                <a16:creationId xmlns:a16="http://schemas.microsoft.com/office/drawing/2014/main" id="{FE5CB81D-56C8-3264-3360-75ED4B0E7F61}"/>
              </a:ext>
            </a:extLst>
          </p:cNvPr>
          <p:cNvSpPr/>
          <p:nvPr/>
        </p:nvSpPr>
        <p:spPr>
          <a:xfrm>
            <a:off x="5332979" y="9435402"/>
            <a:ext cx="1221244" cy="251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a:hlinkClick r:id="rId3"/>
            <a:extLst>
              <a:ext uri="{FF2B5EF4-FFF2-40B4-BE49-F238E27FC236}">
                <a16:creationId xmlns:a16="http://schemas.microsoft.com/office/drawing/2014/main" id="{8BC198E2-B4FA-9FD8-66D8-8CE9298D2B6C}"/>
              </a:ext>
            </a:extLst>
          </p:cNvPr>
          <p:cNvSpPr/>
          <p:nvPr/>
        </p:nvSpPr>
        <p:spPr>
          <a:xfrm>
            <a:off x="6603319" y="9435402"/>
            <a:ext cx="956356" cy="251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Başlık 1">
            <a:extLst>
              <a:ext uri="{FF2B5EF4-FFF2-40B4-BE49-F238E27FC236}">
                <a16:creationId xmlns:a16="http://schemas.microsoft.com/office/drawing/2014/main" id="{A4D919A8-8794-1E33-07D3-DF145ECD6541}"/>
              </a:ext>
            </a:extLst>
          </p:cNvPr>
          <p:cNvSpPr txBox="1">
            <a:spLocks/>
          </p:cNvSpPr>
          <p:nvPr/>
        </p:nvSpPr>
        <p:spPr>
          <a:xfrm>
            <a:off x="0" y="90153"/>
            <a:ext cx="2412000" cy="324000"/>
          </a:xfrm>
          <a:prstGeom prst="rect">
            <a:avLst/>
          </a:prstGeom>
        </p:spPr>
        <p:txBody>
          <a:bodyPr vert="horz" lIns="91440" tIns="45720" rIns="91440" bIns="45720" rtlCol="0" anchor="t">
            <a:noAutofit/>
          </a:bodyPr>
          <a:lstStyle>
            <a:lvl1pPr algn="l" defTabSz="755934" rtl="0" eaLnBrk="1" latinLnBrk="0" hangingPunct="1">
              <a:lnSpc>
                <a:spcPct val="90000"/>
              </a:lnSpc>
              <a:spcBef>
                <a:spcPct val="0"/>
              </a:spcBef>
              <a:buNone/>
              <a:defRPr sz="2000" kern="1200">
                <a:solidFill>
                  <a:schemeClr val="bg1"/>
                </a:solidFill>
                <a:latin typeface="Montserrat" pitchFamily="2" charset="0"/>
                <a:ea typeface="+mj-ea"/>
                <a:cs typeface="+mj-cs"/>
              </a:defRPr>
            </a:lvl1pPr>
          </a:lstStyle>
          <a:p>
            <a:r>
              <a:rPr lang="tr-TR" b="1" dirty="0"/>
              <a:t>FOREX BÜLTENİ</a:t>
            </a:r>
            <a:endParaRPr lang="tr-TR" sz="1400" dirty="0"/>
          </a:p>
        </p:txBody>
      </p:sp>
      <p:sp>
        <p:nvSpPr>
          <p:cNvPr id="17" name="Metin kutusu 16">
            <a:extLst>
              <a:ext uri="{FF2B5EF4-FFF2-40B4-BE49-F238E27FC236}">
                <a16:creationId xmlns:a16="http://schemas.microsoft.com/office/drawing/2014/main" id="{8E633894-FB85-3E03-CC1C-9D4516B43AC8}"/>
              </a:ext>
            </a:extLst>
          </p:cNvPr>
          <p:cNvSpPr txBox="1"/>
          <p:nvPr/>
        </p:nvSpPr>
        <p:spPr>
          <a:xfrm>
            <a:off x="5409126" y="90153"/>
            <a:ext cx="1378039" cy="369332"/>
          </a:xfrm>
          <a:prstGeom prst="rect">
            <a:avLst/>
          </a:prstGeom>
          <a:noFill/>
        </p:spPr>
        <p:txBody>
          <a:bodyPr wrap="square" rtlCol="0">
            <a:spAutoFit/>
          </a:bodyPr>
          <a:lstStyle/>
          <a:p>
            <a:fld id="{99FDE133-AA70-4E00-B958-97902F922419}" type="datetime1">
              <a:rPr lang="tr-TR" smtClean="0">
                <a:solidFill>
                  <a:schemeClr val="bg1"/>
                </a:solidFill>
                <a:latin typeface="Arial" panose="020B0604020202020204" pitchFamily="34" charset="0"/>
                <a:cs typeface="Arial" panose="020B0604020202020204" pitchFamily="34" charset="0"/>
              </a:rPr>
              <a:t>04.03.2026</a:t>
            </a:fld>
            <a:endParaRPr lang="tr-TR" dirty="0">
              <a:solidFill>
                <a:schemeClr val="bg1"/>
              </a:solidFill>
              <a:latin typeface="Arial" panose="020B0604020202020204" pitchFamily="34" charset="0"/>
              <a:cs typeface="Arial" panose="020B0604020202020204" pitchFamily="34" charset="0"/>
            </a:endParaRPr>
          </a:p>
        </p:txBody>
      </p:sp>
      <p:sp>
        <p:nvSpPr>
          <p:cNvPr id="4" name="Metin kutusu 3">
            <a:extLst>
              <a:ext uri="{FF2B5EF4-FFF2-40B4-BE49-F238E27FC236}">
                <a16:creationId xmlns:a16="http://schemas.microsoft.com/office/drawing/2014/main" id="{7CCA4DD5-2421-BAC6-A58A-C3E0AA028695}"/>
              </a:ext>
            </a:extLst>
          </p:cNvPr>
          <p:cNvSpPr txBox="1"/>
          <p:nvPr/>
        </p:nvSpPr>
        <p:spPr>
          <a:xfrm>
            <a:off x="0" y="5472000"/>
            <a:ext cx="7559675" cy="369332"/>
          </a:xfrm>
          <a:prstGeom prst="rect">
            <a:avLst/>
          </a:prstGeom>
          <a:solidFill>
            <a:srgbClr val="6CBF4A"/>
          </a:solidFill>
        </p:spPr>
        <p:txBody>
          <a:bodyPr wrap="square" rtlCol="0">
            <a:spAutoFit/>
          </a:bodyPr>
          <a:lstStyle/>
          <a:p>
            <a:r>
              <a:rPr lang="tr-TR" dirty="0">
                <a:solidFill>
                  <a:schemeClr val="bg1"/>
                </a:solidFill>
              </a:rPr>
              <a:t>NASDAQ</a:t>
            </a:r>
          </a:p>
        </p:txBody>
      </p:sp>
      <p:sp>
        <p:nvSpPr>
          <p:cNvPr id="6" name="Metin kutusu 5">
            <a:extLst>
              <a:ext uri="{FF2B5EF4-FFF2-40B4-BE49-F238E27FC236}">
                <a16:creationId xmlns:a16="http://schemas.microsoft.com/office/drawing/2014/main" id="{41EE000E-8D24-FB71-4E3B-33CDB0273D98}"/>
              </a:ext>
            </a:extLst>
          </p:cNvPr>
          <p:cNvSpPr txBox="1"/>
          <p:nvPr/>
        </p:nvSpPr>
        <p:spPr>
          <a:xfrm>
            <a:off x="936000" y="5940000"/>
            <a:ext cx="5724000" cy="1384995"/>
          </a:xfrm>
          <a:prstGeom prst="rect">
            <a:avLst/>
          </a:prstGeom>
          <a:noFill/>
        </p:spPr>
        <p:txBody>
          <a:bodyPr wrap="square">
            <a:spAutoFit/>
          </a:bodyPr>
          <a:lstStyle/>
          <a:p>
            <a:pPr algn="just"/>
            <a:r>
              <a:rPr lang="tr-TR" sz="1400" dirty="0">
                <a:solidFill>
                  <a:schemeClr val="tx1">
                    <a:lumMod val="85000"/>
                    <a:lumOff val="15000"/>
                  </a:schemeClr>
                </a:solidFill>
                <a:latin typeface="Arial" panose="020B0604020202020204" pitchFamily="34" charset="0"/>
                <a:cs typeface="Arial" panose="020B0604020202020204" pitchFamily="34" charset="0"/>
              </a:rPr>
              <a:t>ABD endeksleri jeopolitik risklerle birlikte zayıflarken piyasa aynı zamanda Çin ile gerilimi de fiyatlıyor. Buna ek olarak tarife belirsizliği teknoloji endekslerini baskılamakta. Bugün veri akışı önemli olacak. </a:t>
            </a:r>
          </a:p>
          <a:p>
            <a:pPr algn="just"/>
            <a:endParaRPr lang="tr-TR" sz="1400" dirty="0">
              <a:solidFill>
                <a:schemeClr val="tx1">
                  <a:lumMod val="85000"/>
                  <a:lumOff val="15000"/>
                </a:schemeClr>
              </a:solidFill>
              <a:latin typeface="Arial" panose="020B0604020202020204" pitchFamily="34" charset="0"/>
              <a:cs typeface="Arial" panose="020B0604020202020204" pitchFamily="34" charset="0"/>
            </a:endParaRPr>
          </a:p>
          <a:p>
            <a:pPr algn="just"/>
            <a:r>
              <a:rPr lang="tr-TR" sz="1400" dirty="0">
                <a:solidFill>
                  <a:schemeClr val="tx1">
                    <a:lumMod val="85000"/>
                    <a:lumOff val="15000"/>
                  </a:schemeClr>
                </a:solidFill>
                <a:latin typeface="Arial" panose="020B0604020202020204" pitchFamily="34" charset="0"/>
                <a:cs typeface="Arial" panose="020B0604020202020204" pitchFamily="34" charset="0"/>
              </a:rPr>
              <a:t>Teknik olarak 24.700 desteğinin altındayız ve olası geri çekilmede 24.450 destek bölgesini önemli buluyoruz. </a:t>
            </a:r>
          </a:p>
        </p:txBody>
      </p:sp>
      <p:graphicFrame>
        <p:nvGraphicFramePr>
          <p:cNvPr id="11" name="Tablo 10">
            <a:extLst>
              <a:ext uri="{FF2B5EF4-FFF2-40B4-BE49-F238E27FC236}">
                <a16:creationId xmlns:a16="http://schemas.microsoft.com/office/drawing/2014/main" id="{8307B2BE-2C81-CFEF-1103-C56BF6173665}"/>
              </a:ext>
            </a:extLst>
          </p:cNvPr>
          <p:cNvGraphicFramePr>
            <a:graphicFrameLocks noGrp="1"/>
          </p:cNvGraphicFramePr>
          <p:nvPr>
            <p:extLst>
              <p:ext uri="{D42A27DB-BD31-4B8C-83A1-F6EECF244321}">
                <p14:modId xmlns:p14="http://schemas.microsoft.com/office/powerpoint/2010/main" val="599578112"/>
              </p:ext>
            </p:extLst>
          </p:nvPr>
        </p:nvGraphicFramePr>
        <p:xfrm>
          <a:off x="936000" y="8129605"/>
          <a:ext cx="3526236" cy="581760"/>
        </p:xfrm>
        <a:graphic>
          <a:graphicData uri="http://schemas.openxmlformats.org/drawingml/2006/table">
            <a:tbl>
              <a:tblPr/>
              <a:tblGrid>
                <a:gridCol w="798393">
                  <a:extLst>
                    <a:ext uri="{9D8B030D-6E8A-4147-A177-3AD203B41FA5}">
                      <a16:colId xmlns:a16="http://schemas.microsoft.com/office/drawing/2014/main" val="242911310"/>
                    </a:ext>
                  </a:extLst>
                </a:gridCol>
                <a:gridCol w="798393">
                  <a:extLst>
                    <a:ext uri="{9D8B030D-6E8A-4147-A177-3AD203B41FA5}">
                      <a16:colId xmlns:a16="http://schemas.microsoft.com/office/drawing/2014/main" val="2304024744"/>
                    </a:ext>
                  </a:extLst>
                </a:gridCol>
                <a:gridCol w="332664">
                  <a:extLst>
                    <a:ext uri="{9D8B030D-6E8A-4147-A177-3AD203B41FA5}">
                      <a16:colId xmlns:a16="http://schemas.microsoft.com/office/drawing/2014/main" val="765501142"/>
                    </a:ext>
                  </a:extLst>
                </a:gridCol>
                <a:gridCol w="798393">
                  <a:extLst>
                    <a:ext uri="{9D8B030D-6E8A-4147-A177-3AD203B41FA5}">
                      <a16:colId xmlns:a16="http://schemas.microsoft.com/office/drawing/2014/main" val="3403814457"/>
                    </a:ext>
                  </a:extLst>
                </a:gridCol>
                <a:gridCol w="798393">
                  <a:extLst>
                    <a:ext uri="{9D8B030D-6E8A-4147-A177-3AD203B41FA5}">
                      <a16:colId xmlns:a16="http://schemas.microsoft.com/office/drawing/2014/main" val="4026585313"/>
                    </a:ext>
                  </a:extLst>
                </a:gridCol>
              </a:tblGrid>
              <a:tr h="193920">
                <a:tc>
                  <a:txBody>
                    <a:bodyPr/>
                    <a:lstStyle/>
                    <a:p>
                      <a:pPr algn="l" fontAlgn="b">
                        <a:buNone/>
                      </a:pPr>
                      <a:r>
                        <a:rPr lang="tr-TR" sz="1200" b="0" i="0" u="none" strike="noStrike" dirty="0">
                          <a:solidFill>
                            <a:srgbClr val="196B24"/>
                          </a:solidFill>
                          <a:effectLst/>
                          <a:latin typeface="Arial" panose="020B0604020202020204" pitchFamily="34" charset="0"/>
                          <a:cs typeface="Arial" panose="020B0604020202020204" pitchFamily="34" charset="0"/>
                        </a:rPr>
                        <a:t>Destek 1:</a:t>
                      </a:r>
                    </a:p>
                  </a:txBody>
                  <a:tcPr marL="9524" marR="9524" marT="9524" marB="0" anchor="b">
                    <a:lnL>
                      <a:noFill/>
                    </a:lnL>
                    <a:lnR>
                      <a:noFill/>
                    </a:lnR>
                    <a:lnT>
                      <a:noFill/>
                    </a:lnT>
                    <a:lnB w="6350" cap="flat" cmpd="sng" algn="ctr">
                      <a:solidFill>
                        <a:srgbClr val="000000"/>
                      </a:solidFill>
                      <a:prstDash val="dash"/>
                      <a:round/>
                      <a:headEnd type="none" w="med" len="med"/>
                      <a:tailEnd type="none" w="med" len="med"/>
                    </a:lnB>
                    <a:noFill/>
                  </a:tcPr>
                </a:tc>
                <a:tc>
                  <a:txBody>
                    <a:bodyPr/>
                    <a:lstStyle/>
                    <a:p>
                      <a:pPr algn="l" fontAlgn="b">
                        <a:buNone/>
                      </a:pPr>
                      <a:r>
                        <a:rPr lang="tr-TR" sz="1200" b="0" i="0" u="none" strike="noStrike" kern="1200" dirty="0">
                          <a:solidFill>
                            <a:srgbClr val="196B24"/>
                          </a:solidFill>
                          <a:effectLst/>
                          <a:latin typeface="Arial" panose="020B0604020202020204" pitchFamily="34" charset="0"/>
                          <a:ea typeface="+mn-ea"/>
                          <a:cs typeface="Arial" panose="020B0604020202020204" pitchFamily="34" charset="0"/>
                        </a:rPr>
                        <a:t>24.700</a:t>
                      </a:r>
                    </a:p>
                  </a:txBody>
                  <a:tcPr marL="9524" marR="9524" marT="9524" marB="0" anchor="b">
                    <a:lnL>
                      <a:noFill/>
                    </a:lnL>
                    <a:lnR>
                      <a:noFill/>
                    </a:lnR>
                    <a:lnT>
                      <a:noFill/>
                    </a:lnT>
                    <a:lnB w="6350" cap="flat" cmpd="sng" algn="ctr">
                      <a:solidFill>
                        <a:srgbClr val="000000"/>
                      </a:solidFill>
                      <a:prstDash val="dash"/>
                      <a:round/>
                      <a:headEnd type="none" w="med" len="med"/>
                      <a:tailEnd type="none" w="med" len="med"/>
                    </a:lnB>
                    <a:noFill/>
                  </a:tcPr>
                </a:tc>
                <a:tc rowSpan="3">
                  <a:txBody>
                    <a:bodyPr/>
                    <a:lstStyle/>
                    <a:p>
                      <a:pPr algn="ctr" fontAlgn="b">
                        <a:buNone/>
                      </a:pPr>
                      <a:r>
                        <a:rPr lang="tr-TR" sz="1200" b="1" i="0" u="none" strike="noStrike" dirty="0">
                          <a:solidFill>
                            <a:srgbClr val="0070C0"/>
                          </a:solidFill>
                          <a:effectLst/>
                          <a:latin typeface="Arial" panose="020B0604020202020204" pitchFamily="34" charset="0"/>
                          <a:cs typeface="Arial" panose="020B0604020202020204" pitchFamily="34" charset="0"/>
                        </a:rPr>
                        <a:t>-----------</a:t>
                      </a:r>
                    </a:p>
                  </a:txBody>
                  <a:tcPr marL="9524" marR="9524" marT="9524" marB="0" vert="vert" anchor="b">
                    <a:lnL>
                      <a:noFill/>
                    </a:lnL>
                    <a:lnR>
                      <a:noFill/>
                    </a:lnR>
                    <a:lnT>
                      <a:noFill/>
                    </a:lnT>
                    <a:lnB>
                      <a:noFill/>
                    </a:lnB>
                    <a:noFill/>
                  </a:tcPr>
                </a:tc>
                <a:tc>
                  <a:txBody>
                    <a:bodyPr/>
                    <a:lstStyle/>
                    <a:p>
                      <a:pPr algn="l" fontAlgn="b">
                        <a:buNone/>
                      </a:pPr>
                      <a:r>
                        <a:rPr lang="tr-TR" sz="1200" b="0" i="0" u="none" strike="noStrike" dirty="0">
                          <a:solidFill>
                            <a:srgbClr val="C00000"/>
                          </a:solidFill>
                          <a:effectLst/>
                          <a:latin typeface="Arial" panose="020B0604020202020204" pitchFamily="34" charset="0"/>
                          <a:cs typeface="Arial" panose="020B0604020202020204" pitchFamily="34" charset="0"/>
                        </a:rPr>
                        <a:t>Direnç 1:</a:t>
                      </a:r>
                    </a:p>
                  </a:txBody>
                  <a:tcPr marL="9524" marR="9524" marT="9524" marB="0" anchor="b">
                    <a:lnL>
                      <a:noFill/>
                    </a:lnL>
                    <a:lnR>
                      <a:noFill/>
                    </a:lnR>
                    <a:lnT>
                      <a:noFill/>
                    </a:lnT>
                    <a:lnB w="6350" cap="flat" cmpd="sng" algn="ctr">
                      <a:solidFill>
                        <a:srgbClr val="000000"/>
                      </a:solidFill>
                      <a:prstDash val="dash"/>
                      <a:round/>
                      <a:headEnd type="none" w="med" len="med"/>
                      <a:tailEnd type="none" w="med" len="med"/>
                    </a:lnB>
                    <a:noFill/>
                  </a:tcPr>
                </a:tc>
                <a:tc>
                  <a:txBody>
                    <a:bodyPr/>
                    <a:lstStyle/>
                    <a:p>
                      <a:pPr algn="l" fontAlgn="b">
                        <a:buNone/>
                      </a:pPr>
                      <a:r>
                        <a:rPr lang="tr-TR" sz="1200" b="0" i="0" u="none" strike="noStrike" dirty="0">
                          <a:solidFill>
                            <a:srgbClr val="C00000"/>
                          </a:solidFill>
                          <a:effectLst/>
                          <a:latin typeface="Arial" panose="020B0604020202020204" pitchFamily="34" charset="0"/>
                          <a:cs typeface="Arial" panose="020B0604020202020204" pitchFamily="34" charset="0"/>
                        </a:rPr>
                        <a:t>24.895</a:t>
                      </a:r>
                    </a:p>
                  </a:txBody>
                  <a:tcPr marL="9524" marR="9524" marT="9524" marB="0" anchor="b">
                    <a:lnL>
                      <a:noFill/>
                    </a:lnL>
                    <a:lnR>
                      <a:noFill/>
                    </a:lnR>
                    <a:lnT>
                      <a:noFill/>
                    </a:lnT>
                    <a:lnB w="6350" cap="flat" cmpd="sng" algn="ctr">
                      <a:solidFill>
                        <a:srgbClr val="000000"/>
                      </a:solidFill>
                      <a:prstDash val="dash"/>
                      <a:round/>
                      <a:headEnd type="none" w="med" len="med"/>
                      <a:tailEnd type="none" w="med" len="med"/>
                    </a:lnB>
                    <a:noFill/>
                  </a:tcPr>
                </a:tc>
                <a:extLst>
                  <a:ext uri="{0D108BD9-81ED-4DB2-BD59-A6C34878D82A}">
                    <a16:rowId xmlns:a16="http://schemas.microsoft.com/office/drawing/2014/main" val="1769003159"/>
                  </a:ext>
                </a:extLst>
              </a:tr>
              <a:tr h="193920">
                <a:tc>
                  <a:txBody>
                    <a:bodyPr/>
                    <a:lstStyle/>
                    <a:p>
                      <a:pPr algn="l" fontAlgn="b">
                        <a:buNone/>
                      </a:pPr>
                      <a:r>
                        <a:rPr lang="tr-TR" sz="1200" b="0" i="0" u="none" strike="noStrike" dirty="0">
                          <a:solidFill>
                            <a:srgbClr val="196B24"/>
                          </a:solidFill>
                          <a:effectLst/>
                          <a:latin typeface="Arial" panose="020B0604020202020204" pitchFamily="34" charset="0"/>
                          <a:cs typeface="Arial" panose="020B0604020202020204" pitchFamily="34" charset="0"/>
                        </a:rPr>
                        <a:t>Destek 2:</a:t>
                      </a:r>
                    </a:p>
                  </a:txBody>
                  <a:tcPr marL="9524" marR="9524" marT="9524" marB="0" anchor="b">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noFill/>
                  </a:tcPr>
                </a:tc>
                <a:tc>
                  <a:txBody>
                    <a:bodyPr/>
                    <a:lstStyle/>
                    <a:p>
                      <a:pPr algn="l" fontAlgn="b">
                        <a:buNone/>
                      </a:pPr>
                      <a:r>
                        <a:rPr lang="tr-TR" sz="1200" b="0" i="0" u="none" strike="noStrike" kern="1200" dirty="0">
                          <a:solidFill>
                            <a:srgbClr val="196B24"/>
                          </a:solidFill>
                          <a:effectLst/>
                          <a:latin typeface="Arial" panose="020B0604020202020204" pitchFamily="34" charset="0"/>
                          <a:ea typeface="+mn-ea"/>
                          <a:cs typeface="Arial" panose="020B0604020202020204" pitchFamily="34" charset="0"/>
                        </a:rPr>
                        <a:t>24.570</a:t>
                      </a:r>
                    </a:p>
                  </a:txBody>
                  <a:tcPr marL="9524" marR="9524" marT="9524" marB="0" anchor="b">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noFill/>
                  </a:tcPr>
                </a:tc>
                <a:tc vMerge="1">
                  <a:txBody>
                    <a:bodyPr/>
                    <a:lstStyle/>
                    <a:p>
                      <a:endParaRPr lang="tr-TR"/>
                    </a:p>
                  </a:txBody>
                  <a:tcPr/>
                </a:tc>
                <a:tc>
                  <a:txBody>
                    <a:bodyPr/>
                    <a:lstStyle/>
                    <a:p>
                      <a:pPr algn="l" fontAlgn="b">
                        <a:buNone/>
                      </a:pPr>
                      <a:r>
                        <a:rPr lang="tr-TR" sz="1200" b="0" i="0" u="none" strike="noStrike" dirty="0">
                          <a:solidFill>
                            <a:srgbClr val="C00000"/>
                          </a:solidFill>
                          <a:effectLst/>
                          <a:latin typeface="Arial" panose="020B0604020202020204" pitchFamily="34" charset="0"/>
                          <a:cs typeface="Arial" panose="020B0604020202020204" pitchFamily="34" charset="0"/>
                        </a:rPr>
                        <a:t>Direnç 2:</a:t>
                      </a:r>
                    </a:p>
                  </a:txBody>
                  <a:tcPr marL="9524" marR="9524" marT="9524" marB="0" anchor="b">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noFill/>
                  </a:tcPr>
                </a:tc>
                <a:tc>
                  <a:txBody>
                    <a:bodyPr/>
                    <a:lstStyle/>
                    <a:p>
                      <a:pPr algn="l" fontAlgn="b">
                        <a:buNone/>
                      </a:pPr>
                      <a:r>
                        <a:rPr lang="tr-TR" sz="1200" b="0" i="0" u="none" strike="noStrike" dirty="0">
                          <a:solidFill>
                            <a:srgbClr val="C00000"/>
                          </a:solidFill>
                          <a:effectLst/>
                          <a:latin typeface="Arial" panose="020B0604020202020204" pitchFamily="34" charset="0"/>
                          <a:cs typeface="Arial" panose="020B0604020202020204" pitchFamily="34" charset="0"/>
                        </a:rPr>
                        <a:t>25.095</a:t>
                      </a:r>
                    </a:p>
                  </a:txBody>
                  <a:tcPr marL="9524" marR="9524" marT="9524" marB="0" anchor="b">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noFill/>
                  </a:tcPr>
                </a:tc>
                <a:extLst>
                  <a:ext uri="{0D108BD9-81ED-4DB2-BD59-A6C34878D82A}">
                    <a16:rowId xmlns:a16="http://schemas.microsoft.com/office/drawing/2014/main" val="3917425175"/>
                  </a:ext>
                </a:extLst>
              </a:tr>
              <a:tr h="193920">
                <a:tc>
                  <a:txBody>
                    <a:bodyPr/>
                    <a:lstStyle/>
                    <a:p>
                      <a:pPr algn="l" fontAlgn="b">
                        <a:buNone/>
                      </a:pPr>
                      <a:r>
                        <a:rPr lang="tr-TR" sz="1200" b="0" i="0" u="none" strike="noStrike" dirty="0">
                          <a:solidFill>
                            <a:srgbClr val="196B24"/>
                          </a:solidFill>
                          <a:effectLst/>
                          <a:latin typeface="Arial" panose="020B0604020202020204" pitchFamily="34" charset="0"/>
                          <a:cs typeface="Arial" panose="020B0604020202020204" pitchFamily="34" charset="0"/>
                        </a:rPr>
                        <a:t>Destek 3:</a:t>
                      </a:r>
                    </a:p>
                  </a:txBody>
                  <a:tcPr marL="9524" marR="9524" marT="9524" marB="0" anchor="b">
                    <a:lnL>
                      <a:noFill/>
                    </a:lnL>
                    <a:lnR>
                      <a:noFill/>
                    </a:lnR>
                    <a:lnT w="6350" cap="flat" cmpd="sng" algn="ctr">
                      <a:solidFill>
                        <a:srgbClr val="000000"/>
                      </a:solidFill>
                      <a:prstDash val="dash"/>
                      <a:round/>
                      <a:headEnd type="none" w="med" len="med"/>
                      <a:tailEnd type="none" w="med" len="med"/>
                    </a:lnT>
                    <a:lnB>
                      <a:noFill/>
                    </a:lnB>
                    <a:noFill/>
                  </a:tcPr>
                </a:tc>
                <a:tc>
                  <a:txBody>
                    <a:bodyPr/>
                    <a:lstStyle/>
                    <a:p>
                      <a:pPr algn="l" fontAlgn="b">
                        <a:buNone/>
                      </a:pPr>
                      <a:r>
                        <a:rPr lang="tr-TR" sz="1200" b="0" i="0" u="none" strike="noStrike" kern="1200" dirty="0">
                          <a:solidFill>
                            <a:srgbClr val="196B24"/>
                          </a:solidFill>
                          <a:effectLst/>
                          <a:latin typeface="Arial" panose="020B0604020202020204" pitchFamily="34" charset="0"/>
                          <a:ea typeface="+mn-ea"/>
                          <a:cs typeface="Arial" panose="020B0604020202020204" pitchFamily="34" charset="0"/>
                        </a:rPr>
                        <a:t>24.450</a:t>
                      </a:r>
                    </a:p>
                  </a:txBody>
                  <a:tcPr marL="9524" marR="9524" marT="9524" marB="0" anchor="b">
                    <a:lnL>
                      <a:noFill/>
                    </a:lnL>
                    <a:lnR>
                      <a:noFill/>
                    </a:lnR>
                    <a:lnT w="6350" cap="flat" cmpd="sng" algn="ctr">
                      <a:solidFill>
                        <a:srgbClr val="000000"/>
                      </a:solidFill>
                      <a:prstDash val="dash"/>
                      <a:round/>
                      <a:headEnd type="none" w="med" len="med"/>
                      <a:tailEnd type="none" w="med" len="med"/>
                    </a:lnT>
                    <a:lnB>
                      <a:noFill/>
                    </a:lnB>
                    <a:noFill/>
                  </a:tcPr>
                </a:tc>
                <a:tc vMerge="1">
                  <a:txBody>
                    <a:bodyPr/>
                    <a:lstStyle/>
                    <a:p>
                      <a:endParaRPr lang="tr-TR"/>
                    </a:p>
                  </a:txBody>
                  <a:tcPr>
                    <a:lnL w="12700" cmpd="sng">
                      <a:noFill/>
                      <a:prstDash val="solid"/>
                    </a:lnL>
                    <a:lnT w="12700" cmpd="sng">
                      <a:noFill/>
                      <a:prstDash val="solid"/>
                    </a:lnT>
                  </a:tcPr>
                </a:tc>
                <a:tc>
                  <a:txBody>
                    <a:bodyPr/>
                    <a:lstStyle/>
                    <a:p>
                      <a:pPr algn="l" fontAlgn="b">
                        <a:buNone/>
                      </a:pPr>
                      <a:r>
                        <a:rPr lang="tr-TR" sz="1200" b="0" i="0" u="none" strike="noStrike" dirty="0">
                          <a:solidFill>
                            <a:srgbClr val="C00000"/>
                          </a:solidFill>
                          <a:effectLst/>
                          <a:latin typeface="Arial" panose="020B0604020202020204" pitchFamily="34" charset="0"/>
                          <a:cs typeface="Arial" panose="020B0604020202020204" pitchFamily="34" charset="0"/>
                        </a:rPr>
                        <a:t>Direnç 3:</a:t>
                      </a:r>
                    </a:p>
                  </a:txBody>
                  <a:tcPr marL="9524" marR="9524" marT="9524" marB="0" anchor="b">
                    <a:lnR>
                      <a:noFill/>
                    </a:lnR>
                    <a:lnT w="6350" cap="flat" cmpd="sng" algn="ctr">
                      <a:solidFill>
                        <a:srgbClr val="000000"/>
                      </a:solidFill>
                      <a:prstDash val="dash"/>
                      <a:round/>
                      <a:headEnd type="none" w="med" len="med"/>
                      <a:tailEnd type="none" w="med" len="med"/>
                    </a:lnT>
                    <a:lnB>
                      <a:noFill/>
                    </a:lnB>
                    <a:noFill/>
                  </a:tcPr>
                </a:tc>
                <a:tc>
                  <a:txBody>
                    <a:bodyPr/>
                    <a:lstStyle/>
                    <a:p>
                      <a:pPr algn="l" fontAlgn="b">
                        <a:buNone/>
                      </a:pPr>
                      <a:r>
                        <a:rPr lang="tr-TR" sz="1200" b="0" i="0" u="none" strike="noStrike" dirty="0">
                          <a:solidFill>
                            <a:srgbClr val="C00000"/>
                          </a:solidFill>
                          <a:effectLst/>
                          <a:latin typeface="Arial" panose="020B0604020202020204" pitchFamily="34" charset="0"/>
                          <a:cs typeface="Arial" panose="020B0604020202020204" pitchFamily="34" charset="0"/>
                        </a:rPr>
                        <a:t>25.260</a:t>
                      </a:r>
                    </a:p>
                  </a:txBody>
                  <a:tcPr marL="9524" marR="9524" marT="9524" marB="0" anchor="b">
                    <a:lnL>
                      <a:noFill/>
                    </a:lnL>
                    <a:lnR>
                      <a:noFill/>
                    </a:lnR>
                    <a:lnT w="6350" cap="flat" cmpd="sng" algn="ctr">
                      <a:solidFill>
                        <a:srgbClr val="000000"/>
                      </a:solidFill>
                      <a:prstDash val="dash"/>
                      <a:round/>
                      <a:headEnd type="none" w="med" len="med"/>
                      <a:tailEnd type="none" w="med" len="med"/>
                    </a:lnT>
                    <a:lnB>
                      <a:noFill/>
                    </a:lnB>
                    <a:noFill/>
                  </a:tcPr>
                </a:tc>
                <a:extLst>
                  <a:ext uri="{0D108BD9-81ED-4DB2-BD59-A6C34878D82A}">
                    <a16:rowId xmlns:a16="http://schemas.microsoft.com/office/drawing/2014/main" val="3556640158"/>
                  </a:ext>
                </a:extLst>
              </a:tr>
            </a:tbl>
          </a:graphicData>
        </a:graphic>
      </p:graphicFrame>
      <p:pic>
        <p:nvPicPr>
          <p:cNvPr id="13" name="Resim 12" descr="metin, çizgi, ekran görüntüsü, öykü gelişim çizgisi; kumpas; grafiğini çıkarma içeren bir resim&#10;&#10;Yapay zeka tarafından oluşturulmuş içerik yanlış olabilir.">
            <a:extLst>
              <a:ext uri="{FF2B5EF4-FFF2-40B4-BE49-F238E27FC236}">
                <a16:creationId xmlns:a16="http://schemas.microsoft.com/office/drawing/2014/main" id="{AB8CED91-9045-2DB6-74CD-4DE5350BD530}"/>
              </a:ext>
            </a:extLst>
          </p:cNvPr>
          <p:cNvPicPr>
            <a:picLocks noChangeAspect="1"/>
          </p:cNvPicPr>
          <p:nvPr/>
        </p:nvPicPr>
        <p:blipFill>
          <a:blip r:embed="rId4"/>
          <a:stretch>
            <a:fillRect/>
          </a:stretch>
        </p:blipFill>
        <p:spPr>
          <a:xfrm>
            <a:off x="-1" y="648535"/>
            <a:ext cx="7559675" cy="4724797"/>
          </a:xfrm>
          <a:prstGeom prst="rect">
            <a:avLst/>
          </a:prstGeom>
        </p:spPr>
      </p:pic>
    </p:spTree>
    <p:extLst>
      <p:ext uri="{BB962C8B-B14F-4D97-AF65-F5344CB8AC3E}">
        <p14:creationId xmlns:p14="http://schemas.microsoft.com/office/powerpoint/2010/main" val="796371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710FAADB-8F14-4BC7-2E83-9858421EBA67}"/>
            </a:ext>
          </a:extLst>
        </p:cNvPr>
        <p:cNvGrpSpPr/>
        <p:nvPr/>
      </p:nvGrpSpPr>
      <p:grpSpPr>
        <a:xfrm>
          <a:off x="0" y="0"/>
          <a:ext cx="0" cy="0"/>
          <a:chOff x="0" y="0"/>
          <a:chExt cx="0" cy="0"/>
        </a:xfrm>
      </p:grpSpPr>
      <p:sp>
        <p:nvSpPr>
          <p:cNvPr id="2" name="Dikdörtgen 1">
            <a:hlinkClick r:id="rId3"/>
            <a:extLst>
              <a:ext uri="{FF2B5EF4-FFF2-40B4-BE49-F238E27FC236}">
                <a16:creationId xmlns:a16="http://schemas.microsoft.com/office/drawing/2014/main" id="{DFC26807-F44B-A323-AFE5-AD4D9E534A7C}"/>
              </a:ext>
            </a:extLst>
          </p:cNvPr>
          <p:cNvSpPr/>
          <p:nvPr/>
        </p:nvSpPr>
        <p:spPr>
          <a:xfrm>
            <a:off x="0" y="9435402"/>
            <a:ext cx="1135330" cy="251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a:hlinkClick r:id="rId3"/>
            <a:extLst>
              <a:ext uri="{FF2B5EF4-FFF2-40B4-BE49-F238E27FC236}">
                <a16:creationId xmlns:a16="http://schemas.microsoft.com/office/drawing/2014/main" id="{5963BE59-72E1-3789-096A-3C7FEFA81019}"/>
              </a:ext>
            </a:extLst>
          </p:cNvPr>
          <p:cNvSpPr/>
          <p:nvPr/>
        </p:nvSpPr>
        <p:spPr>
          <a:xfrm>
            <a:off x="1190563" y="9435402"/>
            <a:ext cx="981906" cy="251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a:hlinkClick r:id="rId3"/>
            <a:extLst>
              <a:ext uri="{FF2B5EF4-FFF2-40B4-BE49-F238E27FC236}">
                <a16:creationId xmlns:a16="http://schemas.microsoft.com/office/drawing/2014/main" id="{AA123B48-1153-63B8-4325-2E12208FA7CD}"/>
              </a:ext>
            </a:extLst>
          </p:cNvPr>
          <p:cNvSpPr/>
          <p:nvPr/>
        </p:nvSpPr>
        <p:spPr>
          <a:xfrm>
            <a:off x="2252249" y="9435402"/>
            <a:ext cx="2000632" cy="251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hlinkClick r:id="rId3"/>
            <a:extLst>
              <a:ext uri="{FF2B5EF4-FFF2-40B4-BE49-F238E27FC236}">
                <a16:creationId xmlns:a16="http://schemas.microsoft.com/office/drawing/2014/main" id="{FAA692D3-BFF0-7C51-B874-E9866B960E61}"/>
              </a:ext>
            </a:extLst>
          </p:cNvPr>
          <p:cNvSpPr/>
          <p:nvPr/>
        </p:nvSpPr>
        <p:spPr>
          <a:xfrm>
            <a:off x="4301977" y="9435402"/>
            <a:ext cx="981906" cy="251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a:hlinkClick r:id="rId3"/>
            <a:extLst>
              <a:ext uri="{FF2B5EF4-FFF2-40B4-BE49-F238E27FC236}">
                <a16:creationId xmlns:a16="http://schemas.microsoft.com/office/drawing/2014/main" id="{45574499-82D7-B720-A5A2-A6C9466E3111}"/>
              </a:ext>
            </a:extLst>
          </p:cNvPr>
          <p:cNvSpPr/>
          <p:nvPr/>
        </p:nvSpPr>
        <p:spPr>
          <a:xfrm>
            <a:off x="5332979" y="9435402"/>
            <a:ext cx="1221244" cy="251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a:hlinkClick r:id="rId3"/>
            <a:extLst>
              <a:ext uri="{FF2B5EF4-FFF2-40B4-BE49-F238E27FC236}">
                <a16:creationId xmlns:a16="http://schemas.microsoft.com/office/drawing/2014/main" id="{BD7B1658-DA78-7A00-0089-BC734B56CBF5}"/>
              </a:ext>
            </a:extLst>
          </p:cNvPr>
          <p:cNvSpPr/>
          <p:nvPr/>
        </p:nvSpPr>
        <p:spPr>
          <a:xfrm>
            <a:off x="6603319" y="9435402"/>
            <a:ext cx="956356" cy="251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Başlık 1">
            <a:extLst>
              <a:ext uri="{FF2B5EF4-FFF2-40B4-BE49-F238E27FC236}">
                <a16:creationId xmlns:a16="http://schemas.microsoft.com/office/drawing/2014/main" id="{8CE1DB3A-E629-6BAF-04A6-D9D615990EA6}"/>
              </a:ext>
            </a:extLst>
          </p:cNvPr>
          <p:cNvSpPr txBox="1">
            <a:spLocks/>
          </p:cNvSpPr>
          <p:nvPr/>
        </p:nvSpPr>
        <p:spPr>
          <a:xfrm>
            <a:off x="0" y="90153"/>
            <a:ext cx="2412000" cy="324000"/>
          </a:xfrm>
          <a:prstGeom prst="rect">
            <a:avLst/>
          </a:prstGeom>
        </p:spPr>
        <p:txBody>
          <a:bodyPr vert="horz" lIns="91440" tIns="45720" rIns="91440" bIns="45720" rtlCol="0" anchor="t">
            <a:noAutofit/>
          </a:bodyPr>
          <a:lstStyle>
            <a:lvl1pPr algn="l" defTabSz="755934" rtl="0" eaLnBrk="1" latinLnBrk="0" hangingPunct="1">
              <a:lnSpc>
                <a:spcPct val="90000"/>
              </a:lnSpc>
              <a:spcBef>
                <a:spcPct val="0"/>
              </a:spcBef>
              <a:buNone/>
              <a:defRPr sz="2000" kern="1200">
                <a:solidFill>
                  <a:schemeClr val="bg1"/>
                </a:solidFill>
                <a:latin typeface="Montserrat" pitchFamily="2" charset="0"/>
                <a:ea typeface="+mj-ea"/>
                <a:cs typeface="+mj-cs"/>
              </a:defRPr>
            </a:lvl1pPr>
          </a:lstStyle>
          <a:p>
            <a:r>
              <a:rPr lang="tr-TR" b="1" dirty="0"/>
              <a:t>FOREX BÜLTENİ</a:t>
            </a:r>
            <a:endParaRPr lang="tr-TR" sz="1400" dirty="0"/>
          </a:p>
        </p:txBody>
      </p:sp>
      <p:sp>
        <p:nvSpPr>
          <p:cNvPr id="17" name="Metin kutusu 16">
            <a:extLst>
              <a:ext uri="{FF2B5EF4-FFF2-40B4-BE49-F238E27FC236}">
                <a16:creationId xmlns:a16="http://schemas.microsoft.com/office/drawing/2014/main" id="{B50A833C-2F9F-BE4D-2128-22E197A135E3}"/>
              </a:ext>
            </a:extLst>
          </p:cNvPr>
          <p:cNvSpPr txBox="1"/>
          <p:nvPr/>
        </p:nvSpPr>
        <p:spPr>
          <a:xfrm>
            <a:off x="5409126" y="90153"/>
            <a:ext cx="1378039" cy="369332"/>
          </a:xfrm>
          <a:prstGeom prst="rect">
            <a:avLst/>
          </a:prstGeom>
          <a:noFill/>
        </p:spPr>
        <p:txBody>
          <a:bodyPr wrap="square" rtlCol="0">
            <a:spAutoFit/>
          </a:bodyPr>
          <a:lstStyle/>
          <a:p>
            <a:fld id="{99FDE133-AA70-4E00-B958-97902F922419}" type="datetime1">
              <a:rPr lang="tr-TR" smtClean="0">
                <a:solidFill>
                  <a:schemeClr val="bg1"/>
                </a:solidFill>
                <a:latin typeface="Arial" panose="020B0604020202020204" pitchFamily="34" charset="0"/>
                <a:cs typeface="Arial" panose="020B0604020202020204" pitchFamily="34" charset="0"/>
              </a:rPr>
              <a:t>04.03.2026</a:t>
            </a:fld>
            <a:endParaRPr lang="tr-TR" dirty="0">
              <a:solidFill>
                <a:schemeClr val="bg1"/>
              </a:solidFill>
              <a:latin typeface="Arial" panose="020B0604020202020204" pitchFamily="34" charset="0"/>
              <a:cs typeface="Arial" panose="020B0604020202020204" pitchFamily="34" charset="0"/>
            </a:endParaRPr>
          </a:p>
        </p:txBody>
      </p:sp>
      <p:sp>
        <p:nvSpPr>
          <p:cNvPr id="4" name="Metin kutusu 3">
            <a:extLst>
              <a:ext uri="{FF2B5EF4-FFF2-40B4-BE49-F238E27FC236}">
                <a16:creationId xmlns:a16="http://schemas.microsoft.com/office/drawing/2014/main" id="{300F7354-CC0F-9133-C835-FA1B8FF81791}"/>
              </a:ext>
            </a:extLst>
          </p:cNvPr>
          <p:cNvSpPr txBox="1"/>
          <p:nvPr/>
        </p:nvSpPr>
        <p:spPr>
          <a:xfrm>
            <a:off x="-2" y="5472000"/>
            <a:ext cx="3779839" cy="369332"/>
          </a:xfrm>
          <a:prstGeom prst="rect">
            <a:avLst/>
          </a:prstGeom>
          <a:solidFill>
            <a:srgbClr val="6CBF4A"/>
          </a:solidFill>
        </p:spPr>
        <p:txBody>
          <a:bodyPr wrap="square" rtlCol="0">
            <a:spAutoFit/>
          </a:bodyPr>
          <a:lstStyle/>
          <a:p>
            <a:r>
              <a:rPr lang="tr-TR" dirty="0">
                <a:solidFill>
                  <a:schemeClr val="bg1"/>
                </a:solidFill>
              </a:rPr>
              <a:t>XAGUSD</a:t>
            </a:r>
          </a:p>
        </p:txBody>
      </p:sp>
      <p:sp>
        <p:nvSpPr>
          <p:cNvPr id="6" name="Metin kutusu 5">
            <a:extLst>
              <a:ext uri="{FF2B5EF4-FFF2-40B4-BE49-F238E27FC236}">
                <a16:creationId xmlns:a16="http://schemas.microsoft.com/office/drawing/2014/main" id="{C06E5117-2B47-E0E2-E27B-3CF814FC8019}"/>
              </a:ext>
            </a:extLst>
          </p:cNvPr>
          <p:cNvSpPr txBox="1"/>
          <p:nvPr/>
        </p:nvSpPr>
        <p:spPr>
          <a:xfrm>
            <a:off x="287753" y="5940000"/>
            <a:ext cx="3204328" cy="2031325"/>
          </a:xfrm>
          <a:prstGeom prst="rect">
            <a:avLst/>
          </a:prstGeom>
          <a:noFill/>
        </p:spPr>
        <p:txBody>
          <a:bodyPr wrap="square">
            <a:spAutoFit/>
          </a:bodyPr>
          <a:lstStyle/>
          <a:p>
            <a:pPr algn="just"/>
            <a:r>
              <a:rPr lang="tr-TR" sz="1400" dirty="0">
                <a:solidFill>
                  <a:schemeClr val="tx1">
                    <a:lumMod val="85000"/>
                    <a:lumOff val="15000"/>
                  </a:schemeClr>
                </a:solidFill>
                <a:latin typeface="Arial" panose="020B0604020202020204" pitchFamily="34" charset="0"/>
                <a:cs typeface="Arial" panose="020B0604020202020204" pitchFamily="34" charset="0"/>
              </a:rPr>
              <a:t>Değerli metallerde volatilite sürerken piyasanın güvenli liman talebinin bir kısmının Dolar’a yönelmesi altın ve gümüşü kısa vadede baskıladı. Gümüş nispeten geride kalsa da 79,89 destek bölgesindeki tutunması tepki alımlarını destekliyor. Kısa vadede 85,20 aşılamadığı sürece yukarı eğilim sınırlı kalabilir. </a:t>
            </a:r>
          </a:p>
        </p:txBody>
      </p:sp>
      <p:graphicFrame>
        <p:nvGraphicFramePr>
          <p:cNvPr id="11" name="Tablo 10">
            <a:extLst>
              <a:ext uri="{FF2B5EF4-FFF2-40B4-BE49-F238E27FC236}">
                <a16:creationId xmlns:a16="http://schemas.microsoft.com/office/drawing/2014/main" id="{7E952076-9ABB-760B-3636-BF00B9676EAF}"/>
              </a:ext>
            </a:extLst>
          </p:cNvPr>
          <p:cNvGraphicFramePr>
            <a:graphicFrameLocks noGrp="1"/>
          </p:cNvGraphicFramePr>
          <p:nvPr>
            <p:extLst>
              <p:ext uri="{D42A27DB-BD31-4B8C-83A1-F6EECF244321}">
                <p14:modId xmlns:p14="http://schemas.microsoft.com/office/powerpoint/2010/main" val="593198892"/>
              </p:ext>
            </p:extLst>
          </p:nvPr>
        </p:nvGraphicFramePr>
        <p:xfrm>
          <a:off x="126799" y="8186769"/>
          <a:ext cx="3526236" cy="581760"/>
        </p:xfrm>
        <a:graphic>
          <a:graphicData uri="http://schemas.openxmlformats.org/drawingml/2006/table">
            <a:tbl>
              <a:tblPr/>
              <a:tblGrid>
                <a:gridCol w="798393">
                  <a:extLst>
                    <a:ext uri="{9D8B030D-6E8A-4147-A177-3AD203B41FA5}">
                      <a16:colId xmlns:a16="http://schemas.microsoft.com/office/drawing/2014/main" val="242911310"/>
                    </a:ext>
                  </a:extLst>
                </a:gridCol>
                <a:gridCol w="798393">
                  <a:extLst>
                    <a:ext uri="{9D8B030D-6E8A-4147-A177-3AD203B41FA5}">
                      <a16:colId xmlns:a16="http://schemas.microsoft.com/office/drawing/2014/main" val="2304024744"/>
                    </a:ext>
                  </a:extLst>
                </a:gridCol>
                <a:gridCol w="332664">
                  <a:extLst>
                    <a:ext uri="{9D8B030D-6E8A-4147-A177-3AD203B41FA5}">
                      <a16:colId xmlns:a16="http://schemas.microsoft.com/office/drawing/2014/main" val="765501142"/>
                    </a:ext>
                  </a:extLst>
                </a:gridCol>
                <a:gridCol w="798393">
                  <a:extLst>
                    <a:ext uri="{9D8B030D-6E8A-4147-A177-3AD203B41FA5}">
                      <a16:colId xmlns:a16="http://schemas.microsoft.com/office/drawing/2014/main" val="3403814457"/>
                    </a:ext>
                  </a:extLst>
                </a:gridCol>
                <a:gridCol w="798393">
                  <a:extLst>
                    <a:ext uri="{9D8B030D-6E8A-4147-A177-3AD203B41FA5}">
                      <a16:colId xmlns:a16="http://schemas.microsoft.com/office/drawing/2014/main" val="4026585313"/>
                    </a:ext>
                  </a:extLst>
                </a:gridCol>
              </a:tblGrid>
              <a:tr h="193920">
                <a:tc>
                  <a:txBody>
                    <a:bodyPr/>
                    <a:lstStyle/>
                    <a:p>
                      <a:pPr algn="l" fontAlgn="b">
                        <a:buNone/>
                      </a:pPr>
                      <a:r>
                        <a:rPr lang="tr-TR" sz="1200" b="0" i="0" u="none" strike="noStrike" dirty="0">
                          <a:solidFill>
                            <a:srgbClr val="196B24"/>
                          </a:solidFill>
                          <a:effectLst/>
                          <a:latin typeface="Arial" panose="020B0604020202020204" pitchFamily="34" charset="0"/>
                          <a:cs typeface="Arial" panose="020B0604020202020204" pitchFamily="34" charset="0"/>
                        </a:rPr>
                        <a:t>Destek 1:</a:t>
                      </a:r>
                    </a:p>
                  </a:txBody>
                  <a:tcPr marL="9524" marR="9524" marT="9524" marB="0" anchor="b">
                    <a:lnL>
                      <a:noFill/>
                    </a:lnL>
                    <a:lnR>
                      <a:noFill/>
                    </a:lnR>
                    <a:lnT>
                      <a:noFill/>
                    </a:lnT>
                    <a:lnB w="6350" cap="flat" cmpd="sng" algn="ctr">
                      <a:solidFill>
                        <a:srgbClr val="000000"/>
                      </a:solidFill>
                      <a:prstDash val="dash"/>
                      <a:round/>
                      <a:headEnd type="none" w="med" len="med"/>
                      <a:tailEnd type="none" w="med" len="med"/>
                    </a:lnB>
                    <a:noFill/>
                  </a:tcPr>
                </a:tc>
                <a:tc>
                  <a:txBody>
                    <a:bodyPr/>
                    <a:lstStyle/>
                    <a:p>
                      <a:pPr algn="l" fontAlgn="b">
                        <a:buNone/>
                      </a:pPr>
                      <a:r>
                        <a:rPr lang="tr-TR" sz="1200" b="0" i="0" u="none" strike="noStrike" kern="1200" dirty="0">
                          <a:solidFill>
                            <a:srgbClr val="196B24"/>
                          </a:solidFill>
                          <a:effectLst/>
                          <a:latin typeface="Arial" panose="020B0604020202020204" pitchFamily="34" charset="0"/>
                          <a:ea typeface="+mn-ea"/>
                          <a:cs typeface="Arial" panose="020B0604020202020204" pitchFamily="34" charset="0"/>
                        </a:rPr>
                        <a:t>83,97</a:t>
                      </a:r>
                    </a:p>
                  </a:txBody>
                  <a:tcPr marL="9524" marR="9524" marT="9524" marB="0" anchor="b">
                    <a:lnL>
                      <a:noFill/>
                    </a:lnL>
                    <a:lnR>
                      <a:noFill/>
                    </a:lnR>
                    <a:lnT>
                      <a:noFill/>
                    </a:lnT>
                    <a:lnB w="6350" cap="flat" cmpd="sng" algn="ctr">
                      <a:solidFill>
                        <a:srgbClr val="000000"/>
                      </a:solidFill>
                      <a:prstDash val="dash"/>
                      <a:round/>
                      <a:headEnd type="none" w="med" len="med"/>
                      <a:tailEnd type="none" w="med" len="med"/>
                    </a:lnB>
                    <a:noFill/>
                  </a:tcPr>
                </a:tc>
                <a:tc rowSpan="3">
                  <a:txBody>
                    <a:bodyPr/>
                    <a:lstStyle/>
                    <a:p>
                      <a:pPr algn="ctr" fontAlgn="b">
                        <a:buNone/>
                      </a:pPr>
                      <a:r>
                        <a:rPr lang="tr-TR" sz="1200" b="1" i="0" u="none" strike="noStrike" dirty="0">
                          <a:solidFill>
                            <a:srgbClr val="0070C0"/>
                          </a:solidFill>
                          <a:effectLst/>
                          <a:latin typeface="Arial" panose="020B0604020202020204" pitchFamily="34" charset="0"/>
                          <a:cs typeface="Arial" panose="020B0604020202020204" pitchFamily="34" charset="0"/>
                        </a:rPr>
                        <a:t>-----------</a:t>
                      </a:r>
                    </a:p>
                  </a:txBody>
                  <a:tcPr marL="9524" marR="9524" marT="9524" marB="0" vert="vert" anchor="b">
                    <a:lnL>
                      <a:noFill/>
                    </a:lnL>
                    <a:lnR>
                      <a:noFill/>
                    </a:lnR>
                    <a:lnT>
                      <a:noFill/>
                    </a:lnT>
                    <a:lnB>
                      <a:noFill/>
                    </a:lnB>
                    <a:noFill/>
                  </a:tcPr>
                </a:tc>
                <a:tc>
                  <a:txBody>
                    <a:bodyPr/>
                    <a:lstStyle/>
                    <a:p>
                      <a:pPr algn="l" fontAlgn="b">
                        <a:buNone/>
                      </a:pPr>
                      <a:r>
                        <a:rPr lang="tr-TR" sz="1200" b="0" i="0" u="none" strike="noStrike" dirty="0">
                          <a:solidFill>
                            <a:srgbClr val="C00000"/>
                          </a:solidFill>
                          <a:effectLst/>
                          <a:latin typeface="Arial" panose="020B0604020202020204" pitchFamily="34" charset="0"/>
                          <a:cs typeface="Arial" panose="020B0604020202020204" pitchFamily="34" charset="0"/>
                        </a:rPr>
                        <a:t>Direnç 1:</a:t>
                      </a:r>
                    </a:p>
                  </a:txBody>
                  <a:tcPr marL="9524" marR="9524" marT="9524" marB="0" anchor="b">
                    <a:lnL>
                      <a:noFill/>
                    </a:lnL>
                    <a:lnR>
                      <a:noFill/>
                    </a:lnR>
                    <a:lnT>
                      <a:noFill/>
                    </a:lnT>
                    <a:lnB w="6350" cap="flat" cmpd="sng" algn="ctr">
                      <a:solidFill>
                        <a:srgbClr val="000000"/>
                      </a:solidFill>
                      <a:prstDash val="dash"/>
                      <a:round/>
                      <a:headEnd type="none" w="med" len="med"/>
                      <a:tailEnd type="none" w="med" len="med"/>
                    </a:lnB>
                    <a:noFill/>
                  </a:tcPr>
                </a:tc>
                <a:tc>
                  <a:txBody>
                    <a:bodyPr/>
                    <a:lstStyle/>
                    <a:p>
                      <a:pPr algn="l" fontAlgn="b">
                        <a:buNone/>
                      </a:pPr>
                      <a:r>
                        <a:rPr lang="tr-TR" sz="1200" b="0" i="0" u="none" strike="noStrike" dirty="0">
                          <a:solidFill>
                            <a:srgbClr val="C00000"/>
                          </a:solidFill>
                          <a:effectLst/>
                          <a:latin typeface="Arial" panose="020B0604020202020204" pitchFamily="34" charset="0"/>
                          <a:cs typeface="Arial" panose="020B0604020202020204" pitchFamily="34" charset="0"/>
                        </a:rPr>
                        <a:t>87,20</a:t>
                      </a:r>
                    </a:p>
                  </a:txBody>
                  <a:tcPr marL="9524" marR="9524" marT="9524" marB="0" anchor="b">
                    <a:lnL>
                      <a:noFill/>
                    </a:lnL>
                    <a:lnR>
                      <a:noFill/>
                    </a:lnR>
                    <a:lnT>
                      <a:noFill/>
                    </a:lnT>
                    <a:lnB w="6350" cap="flat" cmpd="sng" algn="ctr">
                      <a:solidFill>
                        <a:srgbClr val="000000"/>
                      </a:solidFill>
                      <a:prstDash val="dash"/>
                      <a:round/>
                      <a:headEnd type="none" w="med" len="med"/>
                      <a:tailEnd type="none" w="med" len="med"/>
                    </a:lnB>
                    <a:noFill/>
                  </a:tcPr>
                </a:tc>
                <a:extLst>
                  <a:ext uri="{0D108BD9-81ED-4DB2-BD59-A6C34878D82A}">
                    <a16:rowId xmlns:a16="http://schemas.microsoft.com/office/drawing/2014/main" val="1769003159"/>
                  </a:ext>
                </a:extLst>
              </a:tr>
              <a:tr h="193920">
                <a:tc>
                  <a:txBody>
                    <a:bodyPr/>
                    <a:lstStyle/>
                    <a:p>
                      <a:pPr algn="l" fontAlgn="b">
                        <a:buNone/>
                      </a:pPr>
                      <a:r>
                        <a:rPr lang="tr-TR" sz="1200" b="0" i="0" u="none" strike="noStrike" dirty="0">
                          <a:solidFill>
                            <a:srgbClr val="196B24"/>
                          </a:solidFill>
                          <a:effectLst/>
                          <a:latin typeface="Arial" panose="020B0604020202020204" pitchFamily="34" charset="0"/>
                          <a:cs typeface="Arial" panose="020B0604020202020204" pitchFamily="34" charset="0"/>
                        </a:rPr>
                        <a:t>Destek 2:</a:t>
                      </a:r>
                    </a:p>
                  </a:txBody>
                  <a:tcPr marL="9524" marR="9524" marT="9524" marB="0" anchor="b">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noFill/>
                  </a:tcPr>
                </a:tc>
                <a:tc>
                  <a:txBody>
                    <a:bodyPr/>
                    <a:lstStyle/>
                    <a:p>
                      <a:pPr algn="l" fontAlgn="b">
                        <a:buNone/>
                      </a:pPr>
                      <a:r>
                        <a:rPr lang="tr-TR" sz="1200" b="0" i="0" u="none" strike="noStrike" kern="1200" dirty="0">
                          <a:solidFill>
                            <a:srgbClr val="196B24"/>
                          </a:solidFill>
                          <a:effectLst/>
                          <a:latin typeface="Arial" panose="020B0604020202020204" pitchFamily="34" charset="0"/>
                          <a:ea typeface="+mn-ea"/>
                          <a:cs typeface="Arial" panose="020B0604020202020204" pitchFamily="34" charset="0"/>
                        </a:rPr>
                        <a:t>82,85</a:t>
                      </a:r>
                    </a:p>
                  </a:txBody>
                  <a:tcPr marL="9524" marR="9524" marT="9524" marB="0" anchor="b">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noFill/>
                  </a:tcPr>
                </a:tc>
                <a:tc vMerge="1">
                  <a:txBody>
                    <a:bodyPr/>
                    <a:lstStyle/>
                    <a:p>
                      <a:endParaRPr lang="tr-TR"/>
                    </a:p>
                  </a:txBody>
                  <a:tcPr/>
                </a:tc>
                <a:tc>
                  <a:txBody>
                    <a:bodyPr/>
                    <a:lstStyle/>
                    <a:p>
                      <a:pPr algn="l" fontAlgn="b">
                        <a:buNone/>
                      </a:pPr>
                      <a:r>
                        <a:rPr lang="tr-TR" sz="1200" b="0" i="0" u="none" strike="noStrike" dirty="0">
                          <a:solidFill>
                            <a:srgbClr val="C00000"/>
                          </a:solidFill>
                          <a:effectLst/>
                          <a:latin typeface="Arial" panose="020B0604020202020204" pitchFamily="34" charset="0"/>
                          <a:cs typeface="Arial" panose="020B0604020202020204" pitchFamily="34" charset="0"/>
                        </a:rPr>
                        <a:t>Direnç 2:</a:t>
                      </a:r>
                    </a:p>
                  </a:txBody>
                  <a:tcPr marL="9524" marR="9524" marT="9524" marB="0" anchor="b">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noFill/>
                  </a:tcPr>
                </a:tc>
                <a:tc>
                  <a:txBody>
                    <a:bodyPr/>
                    <a:lstStyle/>
                    <a:p>
                      <a:pPr algn="l" fontAlgn="b">
                        <a:buNone/>
                      </a:pPr>
                      <a:r>
                        <a:rPr lang="tr-TR" sz="1200" b="0" i="0" u="none" strike="noStrike" dirty="0">
                          <a:solidFill>
                            <a:srgbClr val="C00000"/>
                          </a:solidFill>
                          <a:effectLst/>
                          <a:latin typeface="Arial" panose="020B0604020202020204" pitchFamily="34" charset="0"/>
                          <a:cs typeface="Arial" panose="020B0604020202020204" pitchFamily="34" charset="0"/>
                        </a:rPr>
                        <a:t>90,30</a:t>
                      </a:r>
                    </a:p>
                  </a:txBody>
                  <a:tcPr marL="9524" marR="9524" marT="9524" marB="0" anchor="b">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noFill/>
                  </a:tcPr>
                </a:tc>
                <a:extLst>
                  <a:ext uri="{0D108BD9-81ED-4DB2-BD59-A6C34878D82A}">
                    <a16:rowId xmlns:a16="http://schemas.microsoft.com/office/drawing/2014/main" val="3917425175"/>
                  </a:ext>
                </a:extLst>
              </a:tr>
              <a:tr h="193920">
                <a:tc>
                  <a:txBody>
                    <a:bodyPr/>
                    <a:lstStyle/>
                    <a:p>
                      <a:pPr algn="l" fontAlgn="b">
                        <a:buNone/>
                      </a:pPr>
                      <a:r>
                        <a:rPr lang="tr-TR" sz="1200" b="0" i="0" u="none" strike="noStrike" dirty="0">
                          <a:solidFill>
                            <a:srgbClr val="196B24"/>
                          </a:solidFill>
                          <a:effectLst/>
                          <a:latin typeface="Arial" panose="020B0604020202020204" pitchFamily="34" charset="0"/>
                          <a:cs typeface="Arial" panose="020B0604020202020204" pitchFamily="34" charset="0"/>
                        </a:rPr>
                        <a:t>Destek 3:</a:t>
                      </a:r>
                    </a:p>
                  </a:txBody>
                  <a:tcPr marL="9524" marR="9524" marT="9524" marB="0" anchor="b">
                    <a:lnL>
                      <a:noFill/>
                    </a:lnL>
                    <a:lnR>
                      <a:noFill/>
                    </a:lnR>
                    <a:lnT w="6350" cap="flat" cmpd="sng" algn="ctr">
                      <a:solidFill>
                        <a:srgbClr val="000000"/>
                      </a:solidFill>
                      <a:prstDash val="dash"/>
                      <a:round/>
                      <a:headEnd type="none" w="med" len="med"/>
                      <a:tailEnd type="none" w="med" len="med"/>
                    </a:lnT>
                    <a:lnB>
                      <a:noFill/>
                    </a:lnB>
                    <a:noFill/>
                  </a:tcPr>
                </a:tc>
                <a:tc>
                  <a:txBody>
                    <a:bodyPr/>
                    <a:lstStyle/>
                    <a:p>
                      <a:pPr algn="l" fontAlgn="b">
                        <a:buNone/>
                      </a:pPr>
                      <a:r>
                        <a:rPr lang="tr-TR" sz="1200" b="0" i="0" u="none" strike="noStrike" kern="1200" dirty="0">
                          <a:solidFill>
                            <a:srgbClr val="196B24"/>
                          </a:solidFill>
                          <a:effectLst/>
                          <a:latin typeface="Arial" panose="020B0604020202020204" pitchFamily="34" charset="0"/>
                          <a:ea typeface="+mn-ea"/>
                          <a:cs typeface="Arial" panose="020B0604020202020204" pitchFamily="34" charset="0"/>
                        </a:rPr>
                        <a:t>79,89</a:t>
                      </a:r>
                    </a:p>
                  </a:txBody>
                  <a:tcPr marL="9524" marR="9524" marT="9524" marB="0" anchor="b">
                    <a:lnL>
                      <a:noFill/>
                    </a:lnL>
                    <a:lnR>
                      <a:noFill/>
                    </a:lnR>
                    <a:lnT w="6350" cap="flat" cmpd="sng" algn="ctr">
                      <a:solidFill>
                        <a:srgbClr val="000000"/>
                      </a:solidFill>
                      <a:prstDash val="dash"/>
                      <a:round/>
                      <a:headEnd type="none" w="med" len="med"/>
                      <a:tailEnd type="none" w="med" len="med"/>
                    </a:lnT>
                    <a:lnB>
                      <a:noFill/>
                    </a:lnB>
                    <a:noFill/>
                  </a:tcPr>
                </a:tc>
                <a:tc vMerge="1">
                  <a:txBody>
                    <a:bodyPr/>
                    <a:lstStyle/>
                    <a:p>
                      <a:endParaRPr lang="tr-TR"/>
                    </a:p>
                  </a:txBody>
                  <a:tcPr/>
                </a:tc>
                <a:tc>
                  <a:txBody>
                    <a:bodyPr/>
                    <a:lstStyle/>
                    <a:p>
                      <a:pPr algn="l" fontAlgn="b">
                        <a:buNone/>
                      </a:pPr>
                      <a:r>
                        <a:rPr lang="tr-TR" sz="1200" b="0" i="0" u="none" strike="noStrike" dirty="0">
                          <a:solidFill>
                            <a:srgbClr val="C00000"/>
                          </a:solidFill>
                          <a:effectLst/>
                          <a:latin typeface="Arial" panose="020B0604020202020204" pitchFamily="34" charset="0"/>
                          <a:cs typeface="Arial" panose="020B0604020202020204" pitchFamily="34" charset="0"/>
                        </a:rPr>
                        <a:t>Direnç 3:</a:t>
                      </a:r>
                    </a:p>
                  </a:txBody>
                  <a:tcPr marL="9524" marR="9524" marT="9524" marB="0" anchor="b">
                    <a:lnL>
                      <a:noFill/>
                    </a:lnL>
                    <a:lnR>
                      <a:noFill/>
                    </a:lnR>
                    <a:lnT w="6350" cap="flat" cmpd="sng" algn="ctr">
                      <a:solidFill>
                        <a:srgbClr val="000000"/>
                      </a:solidFill>
                      <a:prstDash val="dash"/>
                      <a:round/>
                      <a:headEnd type="none" w="med" len="med"/>
                      <a:tailEnd type="none" w="med" len="med"/>
                    </a:lnT>
                    <a:lnB>
                      <a:noFill/>
                    </a:lnB>
                    <a:noFill/>
                  </a:tcPr>
                </a:tc>
                <a:tc>
                  <a:txBody>
                    <a:bodyPr/>
                    <a:lstStyle/>
                    <a:p>
                      <a:pPr algn="l" fontAlgn="b">
                        <a:buNone/>
                      </a:pPr>
                      <a:r>
                        <a:rPr lang="tr-TR" sz="1200" b="0" i="0" u="none" strike="noStrike" dirty="0">
                          <a:solidFill>
                            <a:srgbClr val="C00000"/>
                          </a:solidFill>
                          <a:effectLst/>
                          <a:latin typeface="Arial" panose="020B0604020202020204" pitchFamily="34" charset="0"/>
                          <a:cs typeface="Arial" panose="020B0604020202020204" pitchFamily="34" charset="0"/>
                        </a:rPr>
                        <a:t>91,22</a:t>
                      </a:r>
                    </a:p>
                  </a:txBody>
                  <a:tcPr marL="9524" marR="9524" marT="9524" marB="0" anchor="b">
                    <a:lnL>
                      <a:noFill/>
                    </a:lnL>
                    <a:lnR>
                      <a:noFill/>
                    </a:lnR>
                    <a:lnT w="6350" cap="flat" cmpd="sng" algn="ctr">
                      <a:solidFill>
                        <a:srgbClr val="000000"/>
                      </a:solidFill>
                      <a:prstDash val="dash"/>
                      <a:round/>
                      <a:headEnd type="none" w="med" len="med"/>
                      <a:tailEnd type="none" w="med" len="med"/>
                    </a:lnT>
                    <a:lnB>
                      <a:noFill/>
                    </a:lnB>
                    <a:noFill/>
                  </a:tcPr>
                </a:tc>
                <a:extLst>
                  <a:ext uri="{0D108BD9-81ED-4DB2-BD59-A6C34878D82A}">
                    <a16:rowId xmlns:a16="http://schemas.microsoft.com/office/drawing/2014/main" val="3556640158"/>
                  </a:ext>
                </a:extLst>
              </a:tr>
            </a:tbl>
          </a:graphicData>
        </a:graphic>
      </p:graphicFrame>
      <p:sp>
        <p:nvSpPr>
          <p:cNvPr id="3" name="Metin kutusu 2">
            <a:extLst>
              <a:ext uri="{FF2B5EF4-FFF2-40B4-BE49-F238E27FC236}">
                <a16:creationId xmlns:a16="http://schemas.microsoft.com/office/drawing/2014/main" id="{A5FA2EE3-3382-0CF3-48F1-B58AFB43749A}"/>
              </a:ext>
            </a:extLst>
          </p:cNvPr>
          <p:cNvSpPr txBox="1"/>
          <p:nvPr/>
        </p:nvSpPr>
        <p:spPr>
          <a:xfrm>
            <a:off x="3777397" y="5472000"/>
            <a:ext cx="3779839" cy="369332"/>
          </a:xfrm>
          <a:prstGeom prst="rect">
            <a:avLst/>
          </a:prstGeom>
          <a:solidFill>
            <a:srgbClr val="6CBF4A"/>
          </a:solidFill>
        </p:spPr>
        <p:txBody>
          <a:bodyPr wrap="square" rtlCol="0">
            <a:spAutoFit/>
          </a:bodyPr>
          <a:lstStyle/>
          <a:p>
            <a:r>
              <a:rPr lang="tr-TR" dirty="0">
                <a:solidFill>
                  <a:schemeClr val="bg1"/>
                </a:solidFill>
              </a:rPr>
              <a:t>COPPER</a:t>
            </a:r>
          </a:p>
        </p:txBody>
      </p:sp>
      <p:sp>
        <p:nvSpPr>
          <p:cNvPr id="12" name="Metin kutusu 11">
            <a:extLst>
              <a:ext uri="{FF2B5EF4-FFF2-40B4-BE49-F238E27FC236}">
                <a16:creationId xmlns:a16="http://schemas.microsoft.com/office/drawing/2014/main" id="{C24D99D7-E7A5-E07C-4910-BBF932A62A0B}"/>
              </a:ext>
            </a:extLst>
          </p:cNvPr>
          <p:cNvSpPr txBox="1"/>
          <p:nvPr/>
        </p:nvSpPr>
        <p:spPr>
          <a:xfrm>
            <a:off x="3806962" y="5940000"/>
            <a:ext cx="3204328" cy="2246769"/>
          </a:xfrm>
          <a:prstGeom prst="rect">
            <a:avLst/>
          </a:prstGeom>
          <a:noFill/>
        </p:spPr>
        <p:txBody>
          <a:bodyPr wrap="square">
            <a:spAutoFit/>
          </a:bodyPr>
          <a:lstStyle/>
          <a:p>
            <a:pPr algn="just"/>
            <a:r>
              <a:rPr lang="tr-TR" sz="1400" dirty="0">
                <a:solidFill>
                  <a:schemeClr val="tx1">
                    <a:lumMod val="85000"/>
                    <a:lumOff val="15000"/>
                  </a:schemeClr>
                </a:solidFill>
                <a:latin typeface="Arial" panose="020B0604020202020204" pitchFamily="34" charset="0"/>
                <a:cs typeface="Arial" panose="020B0604020202020204" pitchFamily="34" charset="0"/>
              </a:rPr>
              <a:t>Zayıf büyüme dinamikleri ve değerli metallere gelen satışlar bakır fiyatlarını da aşağı çekmiş durumda. Talebin büyümedeki bozulma ile gerilediğini görmekteyiz. Bakırda bu fiyatlama baskı yaratırken değerli metallere olan talebin hala yüksek olması bakırı ana desteklerde tutmaya çalışıyor. </a:t>
            </a:r>
            <a:r>
              <a:rPr lang="tr-TR" sz="1400">
                <a:solidFill>
                  <a:schemeClr val="tx1">
                    <a:lumMod val="85000"/>
                    <a:lumOff val="15000"/>
                  </a:schemeClr>
                </a:solidFill>
                <a:latin typeface="Arial" panose="020B0604020202020204" pitchFamily="34" charset="0"/>
                <a:cs typeface="Arial" panose="020B0604020202020204" pitchFamily="34" charset="0"/>
              </a:rPr>
              <a:t>Teknik olarak 5,93 üzerindeki tutunma önemli.</a:t>
            </a:r>
            <a:endParaRPr lang="tr-TR" sz="1400" strike="sngStrike" dirty="0">
              <a:solidFill>
                <a:schemeClr val="tx1">
                  <a:lumMod val="85000"/>
                  <a:lumOff val="15000"/>
                </a:schemeClr>
              </a:solidFill>
              <a:latin typeface="Arial" panose="020B0604020202020204" pitchFamily="34" charset="0"/>
              <a:cs typeface="Arial" panose="020B0604020202020204" pitchFamily="34" charset="0"/>
            </a:endParaRPr>
          </a:p>
        </p:txBody>
      </p:sp>
      <p:graphicFrame>
        <p:nvGraphicFramePr>
          <p:cNvPr id="13" name="Tablo 12">
            <a:extLst>
              <a:ext uri="{FF2B5EF4-FFF2-40B4-BE49-F238E27FC236}">
                <a16:creationId xmlns:a16="http://schemas.microsoft.com/office/drawing/2014/main" id="{CB69B7E8-024F-D0C6-623C-3FB423E5AF0F}"/>
              </a:ext>
            </a:extLst>
          </p:cNvPr>
          <p:cNvGraphicFramePr>
            <a:graphicFrameLocks noGrp="1"/>
          </p:cNvGraphicFramePr>
          <p:nvPr>
            <p:extLst>
              <p:ext uri="{D42A27DB-BD31-4B8C-83A1-F6EECF244321}">
                <p14:modId xmlns:p14="http://schemas.microsoft.com/office/powerpoint/2010/main" val="1237871230"/>
              </p:ext>
            </p:extLst>
          </p:nvPr>
        </p:nvGraphicFramePr>
        <p:xfrm>
          <a:off x="3906641" y="8186769"/>
          <a:ext cx="3526236" cy="581760"/>
        </p:xfrm>
        <a:graphic>
          <a:graphicData uri="http://schemas.openxmlformats.org/drawingml/2006/table">
            <a:tbl>
              <a:tblPr/>
              <a:tblGrid>
                <a:gridCol w="798393">
                  <a:extLst>
                    <a:ext uri="{9D8B030D-6E8A-4147-A177-3AD203B41FA5}">
                      <a16:colId xmlns:a16="http://schemas.microsoft.com/office/drawing/2014/main" val="242911310"/>
                    </a:ext>
                  </a:extLst>
                </a:gridCol>
                <a:gridCol w="798393">
                  <a:extLst>
                    <a:ext uri="{9D8B030D-6E8A-4147-A177-3AD203B41FA5}">
                      <a16:colId xmlns:a16="http://schemas.microsoft.com/office/drawing/2014/main" val="2304024744"/>
                    </a:ext>
                  </a:extLst>
                </a:gridCol>
                <a:gridCol w="332664">
                  <a:extLst>
                    <a:ext uri="{9D8B030D-6E8A-4147-A177-3AD203B41FA5}">
                      <a16:colId xmlns:a16="http://schemas.microsoft.com/office/drawing/2014/main" val="765501142"/>
                    </a:ext>
                  </a:extLst>
                </a:gridCol>
                <a:gridCol w="798393">
                  <a:extLst>
                    <a:ext uri="{9D8B030D-6E8A-4147-A177-3AD203B41FA5}">
                      <a16:colId xmlns:a16="http://schemas.microsoft.com/office/drawing/2014/main" val="3403814457"/>
                    </a:ext>
                  </a:extLst>
                </a:gridCol>
                <a:gridCol w="798393">
                  <a:extLst>
                    <a:ext uri="{9D8B030D-6E8A-4147-A177-3AD203B41FA5}">
                      <a16:colId xmlns:a16="http://schemas.microsoft.com/office/drawing/2014/main" val="4026585313"/>
                    </a:ext>
                  </a:extLst>
                </a:gridCol>
              </a:tblGrid>
              <a:tr h="193920">
                <a:tc>
                  <a:txBody>
                    <a:bodyPr/>
                    <a:lstStyle/>
                    <a:p>
                      <a:pPr algn="l" fontAlgn="b">
                        <a:buNone/>
                      </a:pPr>
                      <a:r>
                        <a:rPr lang="tr-TR" sz="1200" b="0" i="0" u="none" strike="noStrike" dirty="0">
                          <a:solidFill>
                            <a:srgbClr val="196B24"/>
                          </a:solidFill>
                          <a:effectLst/>
                          <a:latin typeface="Arial" panose="020B0604020202020204" pitchFamily="34" charset="0"/>
                          <a:cs typeface="Arial" panose="020B0604020202020204" pitchFamily="34" charset="0"/>
                        </a:rPr>
                        <a:t>Destek 1:</a:t>
                      </a:r>
                    </a:p>
                  </a:txBody>
                  <a:tcPr marL="9524" marR="9524" marT="9524" marB="0" anchor="b">
                    <a:lnL>
                      <a:noFill/>
                    </a:lnL>
                    <a:lnR>
                      <a:noFill/>
                    </a:lnR>
                    <a:lnT>
                      <a:noFill/>
                    </a:lnT>
                    <a:lnB w="6350" cap="flat" cmpd="sng" algn="ctr">
                      <a:solidFill>
                        <a:srgbClr val="000000"/>
                      </a:solidFill>
                      <a:prstDash val="dash"/>
                      <a:round/>
                      <a:headEnd type="none" w="med" len="med"/>
                      <a:tailEnd type="none" w="med" len="med"/>
                    </a:lnB>
                    <a:noFill/>
                  </a:tcPr>
                </a:tc>
                <a:tc>
                  <a:txBody>
                    <a:bodyPr/>
                    <a:lstStyle/>
                    <a:p>
                      <a:pPr algn="l" fontAlgn="b">
                        <a:buNone/>
                      </a:pPr>
                      <a:r>
                        <a:rPr lang="tr-TR" sz="1200" b="0" i="0" u="none" strike="noStrike" kern="1200">
                          <a:solidFill>
                            <a:srgbClr val="196B24"/>
                          </a:solidFill>
                          <a:effectLst/>
                          <a:latin typeface="Arial" panose="020B0604020202020204" pitchFamily="34" charset="0"/>
                          <a:ea typeface="+mn-ea"/>
                          <a:cs typeface="Arial" panose="020B0604020202020204" pitchFamily="34" charset="0"/>
                        </a:rPr>
                        <a:t>5,93</a:t>
                      </a:r>
                      <a:endParaRPr lang="tr-TR" sz="1200" b="0" i="0" u="none" strike="noStrike" kern="1200" dirty="0">
                        <a:solidFill>
                          <a:srgbClr val="196B24"/>
                        </a:solidFill>
                        <a:effectLst/>
                        <a:latin typeface="Arial" panose="020B0604020202020204" pitchFamily="34" charset="0"/>
                        <a:ea typeface="+mn-ea"/>
                        <a:cs typeface="Arial" panose="020B0604020202020204" pitchFamily="34" charset="0"/>
                      </a:endParaRPr>
                    </a:p>
                  </a:txBody>
                  <a:tcPr marL="9524" marR="9524" marT="9524" marB="0" anchor="b">
                    <a:lnL>
                      <a:noFill/>
                    </a:lnL>
                    <a:lnR>
                      <a:noFill/>
                    </a:lnR>
                    <a:lnT>
                      <a:noFill/>
                    </a:lnT>
                    <a:lnB w="6350" cap="flat" cmpd="sng" algn="ctr">
                      <a:solidFill>
                        <a:srgbClr val="000000"/>
                      </a:solidFill>
                      <a:prstDash val="dash"/>
                      <a:round/>
                      <a:headEnd type="none" w="med" len="med"/>
                      <a:tailEnd type="none" w="med" len="med"/>
                    </a:lnB>
                    <a:noFill/>
                  </a:tcPr>
                </a:tc>
                <a:tc rowSpan="3">
                  <a:txBody>
                    <a:bodyPr/>
                    <a:lstStyle/>
                    <a:p>
                      <a:pPr algn="ctr" fontAlgn="b">
                        <a:buNone/>
                      </a:pPr>
                      <a:r>
                        <a:rPr lang="tr-TR" sz="1200" b="1" i="0" u="none" strike="noStrike" dirty="0">
                          <a:solidFill>
                            <a:srgbClr val="0070C0"/>
                          </a:solidFill>
                          <a:effectLst/>
                          <a:latin typeface="Arial" panose="020B0604020202020204" pitchFamily="34" charset="0"/>
                          <a:cs typeface="Arial" panose="020B0604020202020204" pitchFamily="34" charset="0"/>
                        </a:rPr>
                        <a:t>-----------</a:t>
                      </a:r>
                    </a:p>
                  </a:txBody>
                  <a:tcPr marL="9524" marR="9524" marT="9524" marB="0" vert="vert" anchor="b">
                    <a:lnL>
                      <a:noFill/>
                    </a:lnL>
                    <a:lnR>
                      <a:noFill/>
                    </a:lnR>
                    <a:lnT>
                      <a:noFill/>
                    </a:lnT>
                    <a:lnB>
                      <a:noFill/>
                    </a:lnB>
                    <a:noFill/>
                  </a:tcPr>
                </a:tc>
                <a:tc>
                  <a:txBody>
                    <a:bodyPr/>
                    <a:lstStyle/>
                    <a:p>
                      <a:pPr algn="l" fontAlgn="b">
                        <a:buNone/>
                      </a:pPr>
                      <a:r>
                        <a:rPr lang="tr-TR" sz="1200" b="0" i="0" u="none" strike="noStrike" dirty="0">
                          <a:solidFill>
                            <a:srgbClr val="C00000"/>
                          </a:solidFill>
                          <a:effectLst/>
                          <a:latin typeface="Arial" panose="020B0604020202020204" pitchFamily="34" charset="0"/>
                          <a:cs typeface="Arial" panose="020B0604020202020204" pitchFamily="34" charset="0"/>
                        </a:rPr>
                        <a:t>Direnç 1:</a:t>
                      </a:r>
                    </a:p>
                  </a:txBody>
                  <a:tcPr marL="9524" marR="9524" marT="9524" marB="0" anchor="b">
                    <a:lnL>
                      <a:noFill/>
                    </a:lnL>
                    <a:lnR>
                      <a:noFill/>
                    </a:lnR>
                    <a:lnT>
                      <a:noFill/>
                    </a:lnT>
                    <a:lnB w="6350" cap="flat" cmpd="sng" algn="ctr">
                      <a:solidFill>
                        <a:srgbClr val="000000"/>
                      </a:solidFill>
                      <a:prstDash val="dash"/>
                      <a:round/>
                      <a:headEnd type="none" w="med" len="med"/>
                      <a:tailEnd type="none" w="med" len="med"/>
                    </a:lnB>
                    <a:noFill/>
                  </a:tcPr>
                </a:tc>
                <a:tc>
                  <a:txBody>
                    <a:bodyPr/>
                    <a:lstStyle/>
                    <a:p>
                      <a:pPr algn="l" fontAlgn="b">
                        <a:buNone/>
                      </a:pPr>
                      <a:r>
                        <a:rPr lang="tr-TR" sz="1200" b="0" i="0" u="none" strike="noStrike" dirty="0">
                          <a:solidFill>
                            <a:srgbClr val="C00000"/>
                          </a:solidFill>
                          <a:effectLst/>
                          <a:latin typeface="Arial" panose="020B0604020202020204" pitchFamily="34" charset="0"/>
                          <a:cs typeface="Arial" panose="020B0604020202020204" pitchFamily="34" charset="0"/>
                        </a:rPr>
                        <a:t>6,08</a:t>
                      </a:r>
                    </a:p>
                  </a:txBody>
                  <a:tcPr marL="9524" marR="9524" marT="9524" marB="0" anchor="b">
                    <a:lnL>
                      <a:noFill/>
                    </a:lnL>
                    <a:lnR>
                      <a:noFill/>
                    </a:lnR>
                    <a:lnT>
                      <a:noFill/>
                    </a:lnT>
                    <a:lnB w="6350" cap="flat" cmpd="sng" algn="ctr">
                      <a:solidFill>
                        <a:srgbClr val="000000"/>
                      </a:solidFill>
                      <a:prstDash val="dash"/>
                      <a:round/>
                      <a:headEnd type="none" w="med" len="med"/>
                      <a:tailEnd type="none" w="med" len="med"/>
                    </a:lnB>
                    <a:noFill/>
                  </a:tcPr>
                </a:tc>
                <a:extLst>
                  <a:ext uri="{0D108BD9-81ED-4DB2-BD59-A6C34878D82A}">
                    <a16:rowId xmlns:a16="http://schemas.microsoft.com/office/drawing/2014/main" val="1769003159"/>
                  </a:ext>
                </a:extLst>
              </a:tr>
              <a:tr h="193920">
                <a:tc>
                  <a:txBody>
                    <a:bodyPr/>
                    <a:lstStyle/>
                    <a:p>
                      <a:pPr algn="l" fontAlgn="b">
                        <a:buNone/>
                      </a:pPr>
                      <a:r>
                        <a:rPr lang="tr-TR" sz="1200" b="0" i="0" u="none" strike="noStrike" dirty="0">
                          <a:solidFill>
                            <a:srgbClr val="196B24"/>
                          </a:solidFill>
                          <a:effectLst/>
                          <a:latin typeface="Arial" panose="020B0604020202020204" pitchFamily="34" charset="0"/>
                          <a:cs typeface="Arial" panose="020B0604020202020204" pitchFamily="34" charset="0"/>
                        </a:rPr>
                        <a:t>Destek 2:</a:t>
                      </a:r>
                    </a:p>
                  </a:txBody>
                  <a:tcPr marL="9524" marR="9524" marT="9524" marB="0" anchor="b">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noFill/>
                  </a:tcPr>
                </a:tc>
                <a:tc>
                  <a:txBody>
                    <a:bodyPr/>
                    <a:lstStyle/>
                    <a:p>
                      <a:pPr algn="l" fontAlgn="b">
                        <a:buNone/>
                      </a:pPr>
                      <a:r>
                        <a:rPr lang="tr-TR" sz="1200" b="0" i="0" u="none" strike="noStrike" kern="1200" dirty="0">
                          <a:solidFill>
                            <a:srgbClr val="196B24"/>
                          </a:solidFill>
                          <a:effectLst/>
                          <a:latin typeface="Arial" panose="020B0604020202020204" pitchFamily="34" charset="0"/>
                          <a:ea typeface="+mn-ea"/>
                          <a:cs typeface="Arial" panose="020B0604020202020204" pitchFamily="34" charset="0"/>
                        </a:rPr>
                        <a:t>5,88</a:t>
                      </a:r>
                    </a:p>
                  </a:txBody>
                  <a:tcPr marL="9524" marR="9524" marT="9524" marB="0" anchor="b">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noFill/>
                  </a:tcPr>
                </a:tc>
                <a:tc vMerge="1">
                  <a:txBody>
                    <a:bodyPr/>
                    <a:lstStyle/>
                    <a:p>
                      <a:endParaRPr lang="tr-TR"/>
                    </a:p>
                  </a:txBody>
                  <a:tcPr/>
                </a:tc>
                <a:tc>
                  <a:txBody>
                    <a:bodyPr/>
                    <a:lstStyle/>
                    <a:p>
                      <a:pPr algn="l" fontAlgn="b">
                        <a:buNone/>
                      </a:pPr>
                      <a:r>
                        <a:rPr lang="tr-TR" sz="1200" b="0" i="0" u="none" strike="noStrike" dirty="0">
                          <a:solidFill>
                            <a:srgbClr val="C00000"/>
                          </a:solidFill>
                          <a:effectLst/>
                          <a:latin typeface="Arial" panose="020B0604020202020204" pitchFamily="34" charset="0"/>
                          <a:cs typeface="Arial" panose="020B0604020202020204" pitchFamily="34" charset="0"/>
                        </a:rPr>
                        <a:t>Direnç 2:</a:t>
                      </a:r>
                    </a:p>
                  </a:txBody>
                  <a:tcPr marL="9524" marR="9524" marT="9524" marB="0" anchor="b">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noFill/>
                  </a:tcPr>
                </a:tc>
                <a:tc>
                  <a:txBody>
                    <a:bodyPr/>
                    <a:lstStyle/>
                    <a:p>
                      <a:pPr algn="l" fontAlgn="b">
                        <a:buNone/>
                      </a:pPr>
                      <a:r>
                        <a:rPr lang="tr-TR" sz="1200" b="0" i="0" u="none" strike="noStrike" dirty="0">
                          <a:solidFill>
                            <a:srgbClr val="C00000"/>
                          </a:solidFill>
                          <a:effectLst/>
                          <a:latin typeface="Arial" panose="020B0604020202020204" pitchFamily="34" charset="0"/>
                          <a:cs typeface="Arial" panose="020B0604020202020204" pitchFamily="34" charset="0"/>
                        </a:rPr>
                        <a:t>6,13</a:t>
                      </a:r>
                    </a:p>
                  </a:txBody>
                  <a:tcPr marL="9524" marR="9524" marT="9524" marB="0" anchor="b">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noFill/>
                  </a:tcPr>
                </a:tc>
                <a:extLst>
                  <a:ext uri="{0D108BD9-81ED-4DB2-BD59-A6C34878D82A}">
                    <a16:rowId xmlns:a16="http://schemas.microsoft.com/office/drawing/2014/main" val="3917425175"/>
                  </a:ext>
                </a:extLst>
              </a:tr>
              <a:tr h="193920">
                <a:tc>
                  <a:txBody>
                    <a:bodyPr/>
                    <a:lstStyle/>
                    <a:p>
                      <a:pPr algn="l" fontAlgn="b">
                        <a:buNone/>
                      </a:pPr>
                      <a:r>
                        <a:rPr lang="tr-TR" sz="1200" b="0" i="0" u="none" strike="noStrike" dirty="0">
                          <a:solidFill>
                            <a:srgbClr val="196B24"/>
                          </a:solidFill>
                          <a:effectLst/>
                          <a:latin typeface="Arial" panose="020B0604020202020204" pitchFamily="34" charset="0"/>
                          <a:cs typeface="Arial" panose="020B0604020202020204" pitchFamily="34" charset="0"/>
                        </a:rPr>
                        <a:t>Destek 3:</a:t>
                      </a:r>
                    </a:p>
                  </a:txBody>
                  <a:tcPr marL="9524" marR="9524" marT="9524" marB="0" anchor="b">
                    <a:lnL>
                      <a:noFill/>
                    </a:lnL>
                    <a:lnR>
                      <a:noFill/>
                    </a:lnR>
                    <a:lnT w="6350" cap="flat" cmpd="sng" algn="ctr">
                      <a:solidFill>
                        <a:srgbClr val="000000"/>
                      </a:solidFill>
                      <a:prstDash val="dash"/>
                      <a:round/>
                      <a:headEnd type="none" w="med" len="med"/>
                      <a:tailEnd type="none" w="med" len="med"/>
                    </a:lnT>
                    <a:lnB>
                      <a:noFill/>
                    </a:lnB>
                    <a:noFill/>
                  </a:tcPr>
                </a:tc>
                <a:tc>
                  <a:txBody>
                    <a:bodyPr/>
                    <a:lstStyle/>
                    <a:p>
                      <a:pPr algn="l" fontAlgn="b">
                        <a:buNone/>
                      </a:pPr>
                      <a:r>
                        <a:rPr lang="tr-TR" sz="1200" b="0" i="0" u="none" strike="noStrike" kern="1200" dirty="0">
                          <a:solidFill>
                            <a:srgbClr val="196B24"/>
                          </a:solidFill>
                          <a:effectLst/>
                          <a:latin typeface="Arial" panose="020B0604020202020204" pitchFamily="34" charset="0"/>
                          <a:ea typeface="+mn-ea"/>
                          <a:cs typeface="Arial" panose="020B0604020202020204" pitchFamily="34" charset="0"/>
                        </a:rPr>
                        <a:t>5,81</a:t>
                      </a:r>
                    </a:p>
                  </a:txBody>
                  <a:tcPr marL="9524" marR="9524" marT="9524" marB="0" anchor="b">
                    <a:lnL>
                      <a:noFill/>
                    </a:lnL>
                    <a:lnR>
                      <a:noFill/>
                    </a:lnR>
                    <a:lnT w="6350" cap="flat" cmpd="sng" algn="ctr">
                      <a:solidFill>
                        <a:srgbClr val="000000"/>
                      </a:solidFill>
                      <a:prstDash val="dash"/>
                      <a:round/>
                      <a:headEnd type="none" w="med" len="med"/>
                      <a:tailEnd type="none" w="med" len="med"/>
                    </a:lnT>
                    <a:lnB>
                      <a:noFill/>
                    </a:lnB>
                    <a:noFill/>
                  </a:tcPr>
                </a:tc>
                <a:tc vMerge="1">
                  <a:txBody>
                    <a:bodyPr/>
                    <a:lstStyle/>
                    <a:p>
                      <a:endParaRPr lang="tr-TR"/>
                    </a:p>
                  </a:txBody>
                  <a:tcPr/>
                </a:tc>
                <a:tc>
                  <a:txBody>
                    <a:bodyPr/>
                    <a:lstStyle/>
                    <a:p>
                      <a:pPr algn="l" fontAlgn="b">
                        <a:buNone/>
                      </a:pPr>
                      <a:r>
                        <a:rPr lang="tr-TR" sz="1200" b="0" i="0" u="none" strike="noStrike" dirty="0">
                          <a:solidFill>
                            <a:srgbClr val="C00000"/>
                          </a:solidFill>
                          <a:effectLst/>
                          <a:latin typeface="Arial" panose="020B0604020202020204" pitchFamily="34" charset="0"/>
                          <a:cs typeface="Arial" panose="020B0604020202020204" pitchFamily="34" charset="0"/>
                        </a:rPr>
                        <a:t>Direnç 3:</a:t>
                      </a:r>
                    </a:p>
                  </a:txBody>
                  <a:tcPr marL="9524" marR="9524" marT="9524" marB="0" anchor="b">
                    <a:lnL>
                      <a:noFill/>
                    </a:lnL>
                    <a:lnR>
                      <a:noFill/>
                    </a:lnR>
                    <a:lnT w="6350" cap="flat" cmpd="sng" algn="ctr">
                      <a:solidFill>
                        <a:srgbClr val="000000"/>
                      </a:solidFill>
                      <a:prstDash val="dash"/>
                      <a:round/>
                      <a:headEnd type="none" w="med" len="med"/>
                      <a:tailEnd type="none" w="med" len="med"/>
                    </a:lnT>
                    <a:lnB>
                      <a:noFill/>
                    </a:lnB>
                    <a:noFill/>
                  </a:tcPr>
                </a:tc>
                <a:tc>
                  <a:txBody>
                    <a:bodyPr/>
                    <a:lstStyle/>
                    <a:p>
                      <a:pPr algn="l" fontAlgn="b">
                        <a:buNone/>
                      </a:pPr>
                      <a:r>
                        <a:rPr lang="tr-TR" sz="1200" b="0" i="0" u="none" strike="noStrike" dirty="0">
                          <a:solidFill>
                            <a:srgbClr val="C00000"/>
                          </a:solidFill>
                          <a:effectLst/>
                          <a:latin typeface="Arial" panose="020B0604020202020204" pitchFamily="34" charset="0"/>
                          <a:cs typeface="Arial" panose="020B0604020202020204" pitchFamily="34" charset="0"/>
                        </a:rPr>
                        <a:t>6,29</a:t>
                      </a:r>
                    </a:p>
                  </a:txBody>
                  <a:tcPr marL="9524" marR="9524" marT="9524" marB="0" anchor="b">
                    <a:lnL>
                      <a:noFill/>
                    </a:lnL>
                    <a:lnR>
                      <a:noFill/>
                    </a:lnR>
                    <a:lnT w="6350" cap="flat" cmpd="sng" algn="ctr">
                      <a:solidFill>
                        <a:srgbClr val="000000"/>
                      </a:solidFill>
                      <a:prstDash val="dash"/>
                      <a:round/>
                      <a:headEnd type="none" w="med" len="med"/>
                      <a:tailEnd type="none" w="med" len="med"/>
                    </a:lnT>
                    <a:lnB>
                      <a:noFill/>
                    </a:lnB>
                    <a:noFill/>
                  </a:tcPr>
                </a:tc>
                <a:extLst>
                  <a:ext uri="{0D108BD9-81ED-4DB2-BD59-A6C34878D82A}">
                    <a16:rowId xmlns:a16="http://schemas.microsoft.com/office/drawing/2014/main" val="3556640158"/>
                  </a:ext>
                </a:extLst>
              </a:tr>
            </a:tbl>
          </a:graphicData>
        </a:graphic>
      </p:graphicFrame>
      <p:pic>
        <p:nvPicPr>
          <p:cNvPr id="15" name="Resim 14" descr="metin, çizgi, öykü gelişim çizgisi; kumpas; grafiğini çıkarma, ekran görüntüsü içeren bir resim&#10;&#10;Yapay zeka tarafından oluşturulmuş içerik yanlış olabilir.">
            <a:extLst>
              <a:ext uri="{FF2B5EF4-FFF2-40B4-BE49-F238E27FC236}">
                <a16:creationId xmlns:a16="http://schemas.microsoft.com/office/drawing/2014/main" id="{B867C196-9460-E5EF-C658-7B8F6E158B4C}"/>
              </a:ext>
            </a:extLst>
          </p:cNvPr>
          <p:cNvPicPr>
            <a:picLocks noChangeAspect="1"/>
          </p:cNvPicPr>
          <p:nvPr/>
        </p:nvPicPr>
        <p:blipFill>
          <a:blip r:embed="rId4"/>
          <a:stretch>
            <a:fillRect/>
          </a:stretch>
        </p:blipFill>
        <p:spPr>
          <a:xfrm>
            <a:off x="-2441" y="648535"/>
            <a:ext cx="7559675" cy="4724797"/>
          </a:xfrm>
          <a:prstGeom prst="rect">
            <a:avLst/>
          </a:prstGeom>
        </p:spPr>
      </p:pic>
    </p:spTree>
    <p:extLst>
      <p:ext uri="{BB962C8B-B14F-4D97-AF65-F5344CB8AC3E}">
        <p14:creationId xmlns:p14="http://schemas.microsoft.com/office/powerpoint/2010/main" val="1162910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37F128D9-6716-FEFE-B798-76B3CC19B0CF}"/>
            </a:ext>
          </a:extLst>
        </p:cNvPr>
        <p:cNvGrpSpPr/>
        <p:nvPr/>
      </p:nvGrpSpPr>
      <p:grpSpPr>
        <a:xfrm>
          <a:off x="0" y="0"/>
          <a:ext cx="0" cy="0"/>
          <a:chOff x="0" y="0"/>
          <a:chExt cx="0" cy="0"/>
        </a:xfrm>
      </p:grpSpPr>
      <p:sp>
        <p:nvSpPr>
          <p:cNvPr id="2" name="Dikdörtgen 1">
            <a:hlinkClick r:id="rId3"/>
            <a:extLst>
              <a:ext uri="{FF2B5EF4-FFF2-40B4-BE49-F238E27FC236}">
                <a16:creationId xmlns:a16="http://schemas.microsoft.com/office/drawing/2014/main" id="{E1D6D9F2-FC38-65BE-409D-AE72D1322265}"/>
              </a:ext>
            </a:extLst>
          </p:cNvPr>
          <p:cNvSpPr/>
          <p:nvPr/>
        </p:nvSpPr>
        <p:spPr>
          <a:xfrm>
            <a:off x="0" y="9435402"/>
            <a:ext cx="1135330" cy="251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Dikdörtgen 4">
            <a:hlinkClick r:id="rId3"/>
            <a:extLst>
              <a:ext uri="{FF2B5EF4-FFF2-40B4-BE49-F238E27FC236}">
                <a16:creationId xmlns:a16="http://schemas.microsoft.com/office/drawing/2014/main" id="{63B37E93-E66A-B4A1-698B-5E9328591542}"/>
              </a:ext>
            </a:extLst>
          </p:cNvPr>
          <p:cNvSpPr/>
          <p:nvPr/>
        </p:nvSpPr>
        <p:spPr>
          <a:xfrm>
            <a:off x="1190563" y="9435402"/>
            <a:ext cx="981906" cy="251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Dikdörtgen 6">
            <a:hlinkClick r:id="rId3"/>
            <a:extLst>
              <a:ext uri="{FF2B5EF4-FFF2-40B4-BE49-F238E27FC236}">
                <a16:creationId xmlns:a16="http://schemas.microsoft.com/office/drawing/2014/main" id="{79D14BE7-9AA8-0670-98DB-74B560B80C76}"/>
              </a:ext>
            </a:extLst>
          </p:cNvPr>
          <p:cNvSpPr/>
          <p:nvPr/>
        </p:nvSpPr>
        <p:spPr>
          <a:xfrm>
            <a:off x="2252249" y="9435402"/>
            <a:ext cx="2000632" cy="251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a:hlinkClick r:id="rId3"/>
            <a:extLst>
              <a:ext uri="{FF2B5EF4-FFF2-40B4-BE49-F238E27FC236}">
                <a16:creationId xmlns:a16="http://schemas.microsoft.com/office/drawing/2014/main" id="{66562B4B-86A1-DAAF-1C8A-210908C76C22}"/>
              </a:ext>
            </a:extLst>
          </p:cNvPr>
          <p:cNvSpPr/>
          <p:nvPr/>
        </p:nvSpPr>
        <p:spPr>
          <a:xfrm>
            <a:off x="4301977" y="9435402"/>
            <a:ext cx="981906" cy="251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a:hlinkClick r:id="rId3"/>
            <a:extLst>
              <a:ext uri="{FF2B5EF4-FFF2-40B4-BE49-F238E27FC236}">
                <a16:creationId xmlns:a16="http://schemas.microsoft.com/office/drawing/2014/main" id="{A0CEDB0B-53CF-B8B6-7890-1AED28752A39}"/>
              </a:ext>
            </a:extLst>
          </p:cNvPr>
          <p:cNvSpPr/>
          <p:nvPr/>
        </p:nvSpPr>
        <p:spPr>
          <a:xfrm>
            <a:off x="5332979" y="9435402"/>
            <a:ext cx="1221244" cy="251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Dikdörtgen 9">
            <a:hlinkClick r:id="rId3"/>
            <a:extLst>
              <a:ext uri="{FF2B5EF4-FFF2-40B4-BE49-F238E27FC236}">
                <a16:creationId xmlns:a16="http://schemas.microsoft.com/office/drawing/2014/main" id="{99B2B986-4FDA-4EC9-07C9-B79AF05D209A}"/>
              </a:ext>
            </a:extLst>
          </p:cNvPr>
          <p:cNvSpPr/>
          <p:nvPr/>
        </p:nvSpPr>
        <p:spPr>
          <a:xfrm>
            <a:off x="6603319" y="9435402"/>
            <a:ext cx="956356" cy="251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Başlık 1">
            <a:extLst>
              <a:ext uri="{FF2B5EF4-FFF2-40B4-BE49-F238E27FC236}">
                <a16:creationId xmlns:a16="http://schemas.microsoft.com/office/drawing/2014/main" id="{EEC27B68-7848-0EF2-5F61-2911578AB0ED}"/>
              </a:ext>
            </a:extLst>
          </p:cNvPr>
          <p:cNvSpPr txBox="1">
            <a:spLocks/>
          </p:cNvSpPr>
          <p:nvPr/>
        </p:nvSpPr>
        <p:spPr>
          <a:xfrm>
            <a:off x="0" y="90153"/>
            <a:ext cx="2412000" cy="324000"/>
          </a:xfrm>
          <a:prstGeom prst="rect">
            <a:avLst/>
          </a:prstGeom>
        </p:spPr>
        <p:txBody>
          <a:bodyPr vert="horz" lIns="91440" tIns="45720" rIns="91440" bIns="45720" rtlCol="0" anchor="t">
            <a:noAutofit/>
          </a:bodyPr>
          <a:lstStyle>
            <a:lvl1pPr algn="l" defTabSz="755934" rtl="0" eaLnBrk="1" latinLnBrk="0" hangingPunct="1">
              <a:lnSpc>
                <a:spcPct val="90000"/>
              </a:lnSpc>
              <a:spcBef>
                <a:spcPct val="0"/>
              </a:spcBef>
              <a:buNone/>
              <a:defRPr sz="2000" kern="1200">
                <a:solidFill>
                  <a:schemeClr val="bg1"/>
                </a:solidFill>
                <a:latin typeface="Montserrat" pitchFamily="2" charset="0"/>
                <a:ea typeface="+mj-ea"/>
                <a:cs typeface="+mj-cs"/>
              </a:defRPr>
            </a:lvl1pPr>
          </a:lstStyle>
          <a:p>
            <a:r>
              <a:rPr lang="tr-TR" b="1" dirty="0"/>
              <a:t>FOREX BÜLTENİ</a:t>
            </a:r>
            <a:endParaRPr lang="tr-TR" sz="1400" dirty="0"/>
          </a:p>
        </p:txBody>
      </p:sp>
      <p:sp>
        <p:nvSpPr>
          <p:cNvPr id="17" name="Metin kutusu 16">
            <a:extLst>
              <a:ext uri="{FF2B5EF4-FFF2-40B4-BE49-F238E27FC236}">
                <a16:creationId xmlns:a16="http://schemas.microsoft.com/office/drawing/2014/main" id="{E541A772-4555-1CB7-1C6B-E7BE86B48146}"/>
              </a:ext>
            </a:extLst>
          </p:cNvPr>
          <p:cNvSpPr txBox="1"/>
          <p:nvPr/>
        </p:nvSpPr>
        <p:spPr>
          <a:xfrm>
            <a:off x="5409126" y="90153"/>
            <a:ext cx="1378039" cy="369332"/>
          </a:xfrm>
          <a:prstGeom prst="rect">
            <a:avLst/>
          </a:prstGeom>
          <a:noFill/>
        </p:spPr>
        <p:txBody>
          <a:bodyPr wrap="square" rtlCol="0">
            <a:spAutoFit/>
          </a:bodyPr>
          <a:lstStyle/>
          <a:p>
            <a:fld id="{99FDE133-AA70-4E00-B958-97902F922419}" type="datetime1">
              <a:rPr lang="tr-TR" smtClean="0">
                <a:solidFill>
                  <a:schemeClr val="bg1"/>
                </a:solidFill>
                <a:latin typeface="Arial" panose="020B0604020202020204" pitchFamily="34" charset="0"/>
                <a:cs typeface="Arial" panose="020B0604020202020204" pitchFamily="34" charset="0"/>
              </a:rPr>
              <a:t>04.03.2026</a:t>
            </a:fld>
            <a:endParaRPr lang="tr-TR" dirty="0">
              <a:solidFill>
                <a:schemeClr val="bg1"/>
              </a:solidFill>
              <a:latin typeface="Arial" panose="020B0604020202020204" pitchFamily="34" charset="0"/>
              <a:cs typeface="Arial" panose="020B0604020202020204" pitchFamily="34" charset="0"/>
            </a:endParaRPr>
          </a:p>
        </p:txBody>
      </p:sp>
      <p:sp>
        <p:nvSpPr>
          <p:cNvPr id="18" name="Metin kutusu 17">
            <a:extLst>
              <a:ext uri="{FF2B5EF4-FFF2-40B4-BE49-F238E27FC236}">
                <a16:creationId xmlns:a16="http://schemas.microsoft.com/office/drawing/2014/main" id="{BF207545-1BC8-6788-05B9-F169A0460BCA}"/>
              </a:ext>
            </a:extLst>
          </p:cNvPr>
          <p:cNvSpPr txBox="1"/>
          <p:nvPr/>
        </p:nvSpPr>
        <p:spPr>
          <a:xfrm>
            <a:off x="0" y="1011999"/>
            <a:ext cx="7559675" cy="369332"/>
          </a:xfrm>
          <a:prstGeom prst="rect">
            <a:avLst/>
          </a:prstGeom>
          <a:solidFill>
            <a:srgbClr val="6CBF4A"/>
          </a:solidFill>
        </p:spPr>
        <p:txBody>
          <a:bodyPr wrap="square" rtlCol="0">
            <a:spAutoFit/>
          </a:bodyPr>
          <a:lstStyle/>
          <a:p>
            <a:r>
              <a:rPr lang="tr-TR" dirty="0">
                <a:solidFill>
                  <a:schemeClr val="bg1"/>
                </a:solidFill>
                <a:latin typeface="Arial" panose="020B0604020202020204" pitchFamily="34" charset="0"/>
                <a:cs typeface="Arial" panose="020B0604020202020204" pitchFamily="34" charset="0"/>
              </a:rPr>
              <a:t>Çekince Metni</a:t>
            </a:r>
          </a:p>
        </p:txBody>
      </p:sp>
      <p:sp>
        <p:nvSpPr>
          <p:cNvPr id="19" name="Metin kutusu 18">
            <a:extLst>
              <a:ext uri="{FF2B5EF4-FFF2-40B4-BE49-F238E27FC236}">
                <a16:creationId xmlns:a16="http://schemas.microsoft.com/office/drawing/2014/main" id="{D833F21A-B965-EB8E-1C78-C48F7105E8AA}"/>
              </a:ext>
            </a:extLst>
          </p:cNvPr>
          <p:cNvSpPr txBox="1"/>
          <p:nvPr/>
        </p:nvSpPr>
        <p:spPr>
          <a:xfrm>
            <a:off x="921937" y="1718922"/>
            <a:ext cx="5715797" cy="830997"/>
          </a:xfrm>
          <a:prstGeom prst="rect">
            <a:avLst/>
          </a:prstGeom>
          <a:noFill/>
        </p:spPr>
        <p:txBody>
          <a:bodyPr wrap="square">
            <a:spAutoFit/>
          </a:bodyPr>
          <a:lstStyle/>
          <a:p>
            <a:pPr algn="ctr"/>
            <a:r>
              <a:rPr lang="tr-TR" sz="1200" dirty="0" err="1"/>
              <a:t>İnfo</a:t>
            </a:r>
            <a:r>
              <a:rPr lang="tr-TR" sz="1200" dirty="0"/>
              <a:t> Yatırım Menkul Değerler A.Ş. </a:t>
            </a:r>
          </a:p>
          <a:p>
            <a:pPr algn="ctr"/>
            <a:r>
              <a:rPr lang="tr-TR" sz="1200" dirty="0"/>
              <a:t>Barbaros Mah., Ihlamur </a:t>
            </a:r>
            <a:r>
              <a:rPr lang="tr-TR" sz="1200" dirty="0" err="1"/>
              <a:t>Blv</a:t>
            </a:r>
            <a:r>
              <a:rPr lang="tr-TR" sz="1200" dirty="0"/>
              <a:t>., N3, Ağaoğlu My </a:t>
            </a:r>
            <a:r>
              <a:rPr lang="tr-TR" sz="1200" dirty="0" err="1"/>
              <a:t>Newwork</a:t>
            </a:r>
            <a:r>
              <a:rPr lang="tr-TR" sz="1200" dirty="0"/>
              <a:t>, Ataşehir/İstanbul </a:t>
            </a:r>
          </a:p>
          <a:p>
            <a:pPr algn="ctr"/>
            <a:r>
              <a:rPr lang="tr-TR" sz="1200" dirty="0"/>
              <a:t>Mersis No:0478003678700011, Tel: 444 46 36,  Web: </a:t>
            </a:r>
            <a:r>
              <a:rPr lang="tr-TR" sz="1200" u="sng" dirty="0">
                <a:hlinkClick r:id="rId4"/>
              </a:rPr>
              <a:t>www.infoyatirim.com </a:t>
            </a:r>
            <a:br>
              <a:rPr lang="tr-TR" sz="1200" u="sng" dirty="0">
                <a:hlinkClick r:id="rId4"/>
              </a:rPr>
            </a:br>
            <a:r>
              <a:rPr lang="tr-TR" sz="1200" u="sng" dirty="0">
                <a:hlinkClick r:id="rId4"/>
              </a:rPr>
              <a:t>arastirma@infoyatirim.com.tr </a:t>
            </a:r>
            <a:endParaRPr lang="tr-TR" sz="7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0" name="Metin kutusu 19">
            <a:extLst>
              <a:ext uri="{FF2B5EF4-FFF2-40B4-BE49-F238E27FC236}">
                <a16:creationId xmlns:a16="http://schemas.microsoft.com/office/drawing/2014/main" id="{A0A3D0AB-4B9D-2366-7F46-12D989091FA9}"/>
              </a:ext>
            </a:extLst>
          </p:cNvPr>
          <p:cNvSpPr txBox="1"/>
          <p:nvPr/>
        </p:nvSpPr>
        <p:spPr>
          <a:xfrm>
            <a:off x="921938" y="2747728"/>
            <a:ext cx="5715797" cy="2554545"/>
          </a:xfrm>
          <a:prstGeom prst="rect">
            <a:avLst/>
          </a:prstGeom>
          <a:noFill/>
        </p:spPr>
        <p:txBody>
          <a:bodyPr wrap="square">
            <a:spAutoFit/>
          </a:bodyPr>
          <a:lstStyle/>
          <a:p>
            <a:pPr algn="just"/>
            <a:r>
              <a:rPr lang="tr-TR" sz="1000" dirty="0">
                <a:solidFill>
                  <a:schemeClr val="tx1">
                    <a:lumMod val="85000"/>
                    <a:lumOff val="15000"/>
                  </a:schemeClr>
                </a:solidFill>
                <a:latin typeface="Arial" panose="020B0604020202020204" pitchFamily="34" charset="0"/>
                <a:cs typeface="Arial" panose="020B0604020202020204" pitchFamily="34" charset="0"/>
              </a:rPr>
              <a:t>Çekince: Bu raporda yer alan her türlü bilgi, değerlendirme, yorum, istatistiki şekil ve bilgiler hazırlandığı tarih itibari ile mevcut piyasa koşulları ve güvenirliğine inanılan kaynaklardan elde edilerek derlenmiştir ve </a:t>
            </a:r>
            <a:r>
              <a:rPr lang="tr-TR" sz="1000" dirty="0" err="1">
                <a:solidFill>
                  <a:schemeClr val="tx1">
                    <a:lumMod val="85000"/>
                    <a:lumOff val="15000"/>
                  </a:schemeClr>
                </a:solidFill>
                <a:latin typeface="Arial" panose="020B0604020202020204" pitchFamily="34" charset="0"/>
                <a:cs typeface="Arial" panose="020B0604020202020204" pitchFamily="34" charset="0"/>
              </a:rPr>
              <a:t>İnfo</a:t>
            </a:r>
            <a:r>
              <a:rPr lang="tr-TR" sz="1000" dirty="0">
                <a:solidFill>
                  <a:schemeClr val="tx1">
                    <a:lumMod val="85000"/>
                    <a:lumOff val="15000"/>
                  </a:schemeClr>
                </a:solidFill>
                <a:latin typeface="Arial" panose="020B0604020202020204" pitchFamily="34" charset="0"/>
                <a:cs typeface="Arial" panose="020B0604020202020204" pitchFamily="34" charset="0"/>
              </a:rPr>
              <a:t> Yatırım Menkul Değerler A.Ş. tarafından genel bilgilendirme amacı ile hazırlanmıştır. Sunulan bilgilerin doğruluğu ve bunların yatırım kararlarına uygunluğu tarafımızca garanti edilmemektedir. Bu bilgiler belli bir getirinin sağlanmasına yönelik olarak verilmemekte olup alım satım kararını destekleyebilecek yeterli bilgiler burada bulunmayabilir. Burada yer alan yorum ve tavsiyeler, yorum ve tavsiyede bulunanların kişisel görüşlerine dayanmaktadır. Herhangi bir yatırım aracının alım-satım önerisi ya da getiri vaadi olarak yorumlanmamalıdır. Bu görüşler mali durumunuz ile risk ve getiri tercihlerinize uygun olmayabilir. Sadece burada yer alan bilgilere dayanarak yatırım kararı verilmesi beklentilerinize uygun sonuçlar doğurmayabilir. Bu nedenle bu sayfalarda yer alan bilgilerdeki hatalardan, eksikliklerden ya da bu bilgilere dayanılarak yapılan işlemlerden, yorum ve bilgilerin kullanılmasından doğacak her türlü maddi/manevi zararlardan ve her ne şekilde olursa olsun üçüncü kişilerin uğrayabileceği her türlü doğrudan ve/veya dolaylı zararlardan dolayı </a:t>
            </a:r>
            <a:r>
              <a:rPr lang="tr-TR" sz="1000" dirty="0" err="1">
                <a:solidFill>
                  <a:schemeClr val="tx1">
                    <a:lumMod val="85000"/>
                    <a:lumOff val="15000"/>
                  </a:schemeClr>
                </a:solidFill>
                <a:latin typeface="Arial" panose="020B0604020202020204" pitchFamily="34" charset="0"/>
                <a:cs typeface="Arial" panose="020B0604020202020204" pitchFamily="34" charset="0"/>
              </a:rPr>
              <a:t>İnfo</a:t>
            </a:r>
            <a:r>
              <a:rPr lang="tr-TR" sz="1000" dirty="0">
                <a:solidFill>
                  <a:schemeClr val="tx1">
                    <a:lumMod val="85000"/>
                    <a:lumOff val="15000"/>
                  </a:schemeClr>
                </a:solidFill>
                <a:latin typeface="Arial" panose="020B0604020202020204" pitchFamily="34" charset="0"/>
                <a:cs typeface="Arial" panose="020B0604020202020204" pitchFamily="34" charset="0"/>
              </a:rPr>
              <a:t> Yatırım Menkul Değerler A.Ş. ile bağlı kuruluşları, çalışanları, yöneticileri ve ortakları sorumlu tutulamaz. Burada yer alan yatırım bilgi, yorum ve tavsiyeleri yatırım danışmanlığı kapsamında değildir. </a:t>
            </a:r>
          </a:p>
        </p:txBody>
      </p:sp>
      <p:sp>
        <p:nvSpPr>
          <p:cNvPr id="22" name="Metin kutusu 21">
            <a:extLst>
              <a:ext uri="{FF2B5EF4-FFF2-40B4-BE49-F238E27FC236}">
                <a16:creationId xmlns:a16="http://schemas.microsoft.com/office/drawing/2014/main" id="{FF85BB0C-658B-F68A-0F34-72B2DBD13898}"/>
              </a:ext>
            </a:extLst>
          </p:cNvPr>
          <p:cNvSpPr txBox="1"/>
          <p:nvPr/>
        </p:nvSpPr>
        <p:spPr>
          <a:xfrm>
            <a:off x="921936" y="5500082"/>
            <a:ext cx="5715797" cy="400110"/>
          </a:xfrm>
          <a:prstGeom prst="rect">
            <a:avLst/>
          </a:prstGeom>
          <a:noFill/>
        </p:spPr>
        <p:txBody>
          <a:bodyPr wrap="square">
            <a:spAutoFit/>
          </a:bodyPr>
          <a:lstStyle/>
          <a:p>
            <a:pPr algn="just"/>
            <a:r>
              <a:rPr lang="tr-TR" sz="1000" dirty="0">
                <a:solidFill>
                  <a:schemeClr val="tx1">
                    <a:lumMod val="85000"/>
                    <a:lumOff val="15000"/>
                  </a:schemeClr>
                </a:solidFill>
                <a:latin typeface="Arial" panose="020B0604020202020204" pitchFamily="34" charset="0"/>
                <a:cs typeface="Arial" panose="020B0604020202020204" pitchFamily="34" charset="0"/>
              </a:rPr>
              <a:t>2025 yılı 4. Çeyrek sonuçlarına göre karda olan </a:t>
            </a:r>
            <a:r>
              <a:rPr lang="tr-TR" sz="1000" dirty="0" err="1">
                <a:solidFill>
                  <a:schemeClr val="tx1">
                    <a:lumMod val="85000"/>
                    <a:lumOff val="15000"/>
                  </a:schemeClr>
                </a:solidFill>
                <a:latin typeface="Arial" panose="020B0604020202020204" pitchFamily="34" charset="0"/>
                <a:cs typeface="Arial" panose="020B0604020202020204" pitchFamily="34" charset="0"/>
              </a:rPr>
              <a:t>fx</a:t>
            </a:r>
            <a:r>
              <a:rPr lang="tr-TR" sz="1000" dirty="0">
                <a:solidFill>
                  <a:schemeClr val="tx1">
                    <a:lumMod val="85000"/>
                    <a:lumOff val="15000"/>
                  </a:schemeClr>
                </a:solidFill>
                <a:latin typeface="Arial" panose="020B0604020202020204" pitchFamily="34" charset="0"/>
                <a:cs typeface="Arial" panose="020B0604020202020204" pitchFamily="34" charset="0"/>
              </a:rPr>
              <a:t> hesaplarının oransal dağılımı %37,80, zararda olan hesapların oransal dağılımı %62,20</a:t>
            </a:r>
          </a:p>
        </p:txBody>
      </p:sp>
    </p:spTree>
    <p:extLst>
      <p:ext uri="{BB962C8B-B14F-4D97-AF65-F5344CB8AC3E}">
        <p14:creationId xmlns:p14="http://schemas.microsoft.com/office/powerpoint/2010/main" val="4270986557"/>
      </p:ext>
    </p:extLst>
  </p:cSld>
  <p:clrMapOvr>
    <a:masterClrMapping/>
  </p:clrMapOvr>
</p:sld>
</file>

<file path=ppt/theme/theme1.xml><?xml version="1.0" encoding="utf-8"?>
<a:theme xmlns:a="http://schemas.openxmlformats.org/drawingml/2006/main" name="Office 2013 - 2022 Teması">
  <a:themeElements>
    <a:clrScheme name="Office 2013 - 2022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GTBClassification>
  <attrValue xml:space="preserve">[Genel] / [Public]</attrValue>
  <customPropName>Classification</customPropName>
  <timestamp>2.10.2025 11:01:15</timestamp>
  <userName>INFOYATIRIM\INF00670</userName>
  <computerName>INFDPCARS02.INFOYATIRIM.LOCAL</computerName>
  <guid>{a1d9f1ec-34dd-4029-b382-584143faab0a}</guid>
</GTBClassification>
</file>

<file path=customXml/itemProps1.xml><?xml version="1.0" encoding="utf-8"?>
<ds:datastoreItem xmlns:ds="http://schemas.openxmlformats.org/officeDocument/2006/customXml" ds:itemID="{CB0E5011-2D54-483B-AE7B-578DFCB27D28}">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7948</TotalTime>
  <Words>1052</Words>
  <Application>Microsoft Office PowerPoint</Application>
  <PresentationFormat>Özel</PresentationFormat>
  <Paragraphs>161</Paragraphs>
  <Slides>7</Slides>
  <Notes>7</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7</vt:i4>
      </vt:variant>
    </vt:vector>
  </HeadingPairs>
  <TitlesOfParts>
    <vt:vector size="12" baseType="lpstr">
      <vt:lpstr>Arial</vt:lpstr>
      <vt:lpstr>Calibri</vt:lpstr>
      <vt:lpstr>Calibri Light</vt:lpstr>
      <vt:lpstr>Montserrat</vt:lpstr>
      <vt:lpstr>Office 2013 - 2022 Teması</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Forex Bülten</dc:title>
  <dc:creator>Vahap Taştan</dc:creator>
  <cp:keywords>ClassificationData:&lt;Classification:[Genel]/[Public]&gt;</cp:keywords>
  <cp:lastModifiedBy>Vahap Taştan</cp:lastModifiedBy>
  <cp:revision>336</cp:revision>
  <cp:lastPrinted>2025-10-01T14:44:40Z</cp:lastPrinted>
  <dcterms:created xsi:type="dcterms:W3CDTF">2025-10-01T14:43:55Z</dcterms:created>
  <dcterms:modified xsi:type="dcterms:W3CDTF">2026-03-04T06:41:11Z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[Genel] / [Public]</vt:lpwstr>
  </property>
  <property fmtid="{D5CDD505-2E9C-101B-9397-08002B2CF9AE}" pid="3" name="ClassifiedBy">
    <vt:lpwstr>INFOYATIRIM\INF00670</vt:lpwstr>
  </property>
  <property fmtid="{D5CDD505-2E9C-101B-9397-08002B2CF9AE}" pid="4" name="ClassificationHost">
    <vt:lpwstr>INFDPCARS02.INFOYATIRIM.LOCAL</vt:lpwstr>
  </property>
  <property fmtid="{D5CDD505-2E9C-101B-9397-08002B2CF9AE}" pid="5" name="ClassificationDate">
    <vt:lpwstr>2.10.2025 11:01:15</vt:lpwstr>
  </property>
  <property fmtid="{D5CDD505-2E9C-101B-9397-08002B2CF9AE}" pid="6" name="ClassificationGUID">
    <vt:lpwstr>{a1d9f1ec-34dd-4029-b382-584143faab0a}</vt:lpwstr>
  </property>
</Properties>
</file>